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2"/>
  </p:notesMasterIdLst>
  <p:handoutMasterIdLst>
    <p:handoutMasterId r:id="rId113"/>
  </p:handoutMasterIdLst>
  <p:sldIdLst>
    <p:sldId id="280" r:id="rId2"/>
    <p:sldId id="279" r:id="rId3"/>
    <p:sldId id="304" r:id="rId4"/>
    <p:sldId id="322" r:id="rId5"/>
    <p:sldId id="309" r:id="rId6"/>
    <p:sldId id="310" r:id="rId7"/>
    <p:sldId id="315" r:id="rId8"/>
    <p:sldId id="316" r:id="rId9"/>
    <p:sldId id="317" r:id="rId10"/>
    <p:sldId id="318" r:id="rId11"/>
    <p:sldId id="319" r:id="rId12"/>
    <p:sldId id="323" r:id="rId13"/>
    <p:sldId id="320" r:id="rId14"/>
    <p:sldId id="321" r:id="rId15"/>
    <p:sldId id="324" r:id="rId16"/>
    <p:sldId id="326" r:id="rId17"/>
    <p:sldId id="327" r:id="rId18"/>
    <p:sldId id="331" r:id="rId19"/>
    <p:sldId id="328" r:id="rId20"/>
    <p:sldId id="329" r:id="rId21"/>
    <p:sldId id="330" r:id="rId22"/>
    <p:sldId id="300" r:id="rId23"/>
    <p:sldId id="332" r:id="rId24"/>
    <p:sldId id="346" r:id="rId25"/>
    <p:sldId id="302" r:id="rId26"/>
    <p:sldId id="347" r:id="rId27"/>
    <p:sldId id="303" r:id="rId28"/>
    <p:sldId id="348" r:id="rId29"/>
    <p:sldId id="306" r:id="rId30"/>
    <p:sldId id="349" r:id="rId31"/>
    <p:sldId id="307" r:id="rId32"/>
    <p:sldId id="350" r:id="rId33"/>
    <p:sldId id="295" r:id="rId34"/>
    <p:sldId id="343" r:id="rId35"/>
    <p:sldId id="338" r:id="rId36"/>
    <p:sldId id="344" r:id="rId37"/>
    <p:sldId id="339" r:id="rId38"/>
    <p:sldId id="345" r:id="rId39"/>
    <p:sldId id="354" r:id="rId40"/>
    <p:sldId id="335" r:id="rId41"/>
    <p:sldId id="355" r:id="rId42"/>
    <p:sldId id="336" r:id="rId43"/>
    <p:sldId id="356" r:id="rId44"/>
    <p:sldId id="337" r:id="rId45"/>
    <p:sldId id="357" r:id="rId46"/>
    <p:sldId id="351" r:id="rId47"/>
    <p:sldId id="352" r:id="rId48"/>
    <p:sldId id="353" r:id="rId49"/>
    <p:sldId id="358" r:id="rId50"/>
    <p:sldId id="359" r:id="rId51"/>
    <p:sldId id="360" r:id="rId52"/>
    <p:sldId id="362" r:id="rId53"/>
    <p:sldId id="363" r:id="rId54"/>
    <p:sldId id="364" r:id="rId55"/>
    <p:sldId id="365" r:id="rId56"/>
    <p:sldId id="366" r:id="rId57"/>
    <p:sldId id="367" r:id="rId58"/>
    <p:sldId id="368" r:id="rId59"/>
    <p:sldId id="369" r:id="rId60"/>
    <p:sldId id="370" r:id="rId61"/>
    <p:sldId id="371" r:id="rId62"/>
    <p:sldId id="374" r:id="rId63"/>
    <p:sldId id="375" r:id="rId64"/>
    <p:sldId id="376" r:id="rId65"/>
    <p:sldId id="377" r:id="rId66"/>
    <p:sldId id="378" r:id="rId67"/>
    <p:sldId id="379" r:id="rId68"/>
    <p:sldId id="380" r:id="rId69"/>
    <p:sldId id="381" r:id="rId70"/>
    <p:sldId id="382" r:id="rId71"/>
    <p:sldId id="383" r:id="rId72"/>
    <p:sldId id="384" r:id="rId73"/>
    <p:sldId id="385" r:id="rId74"/>
    <p:sldId id="387" r:id="rId75"/>
    <p:sldId id="399" r:id="rId76"/>
    <p:sldId id="400" r:id="rId77"/>
    <p:sldId id="390" r:id="rId78"/>
    <p:sldId id="391" r:id="rId79"/>
    <p:sldId id="392" r:id="rId80"/>
    <p:sldId id="393" r:id="rId81"/>
    <p:sldId id="398" r:id="rId82"/>
    <p:sldId id="395" r:id="rId83"/>
    <p:sldId id="397" r:id="rId84"/>
    <p:sldId id="451" r:id="rId85"/>
    <p:sldId id="421" r:id="rId86"/>
    <p:sldId id="401" r:id="rId87"/>
    <p:sldId id="402" r:id="rId88"/>
    <p:sldId id="403" r:id="rId89"/>
    <p:sldId id="407" r:id="rId90"/>
    <p:sldId id="404" r:id="rId91"/>
    <p:sldId id="405" r:id="rId92"/>
    <p:sldId id="406" r:id="rId93"/>
    <p:sldId id="410" r:id="rId94"/>
    <p:sldId id="424" r:id="rId95"/>
    <p:sldId id="429" r:id="rId96"/>
    <p:sldId id="423" r:id="rId97"/>
    <p:sldId id="425" r:id="rId98"/>
    <p:sldId id="426" r:id="rId99"/>
    <p:sldId id="427" r:id="rId100"/>
    <p:sldId id="428" r:id="rId101"/>
    <p:sldId id="430" r:id="rId102"/>
    <p:sldId id="431" r:id="rId103"/>
    <p:sldId id="432" r:id="rId104"/>
    <p:sldId id="434" r:id="rId105"/>
    <p:sldId id="435" r:id="rId106"/>
    <p:sldId id="436" r:id="rId107"/>
    <p:sldId id="437" r:id="rId108"/>
    <p:sldId id="438" r:id="rId109"/>
    <p:sldId id="449" r:id="rId110"/>
    <p:sldId id="450" r:id="rId1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94" y="-1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26E081-B2A8-4497-8839-1DD536930CCD}" type="datetimeFigureOut">
              <a:rPr lang="en-US" smtClean="0"/>
              <a:t>5/14/2015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4ABB62-2041-40D3-A307-CFB40FE60531}" type="slidenum">
              <a:rPr lang="en-US" smtClean="0"/>
              <a:t>‹#›</a:t>
            </a:fld>
            <a:endParaRPr lang="en-US"/>
          </a:p>
        </p:txBody>
      </p:sp>
    </p:spTree>
    <p:extLst>
      <p:ext uri="{BB962C8B-B14F-4D97-AF65-F5344CB8AC3E}">
        <p14:creationId xmlns:p14="http://schemas.microsoft.com/office/powerpoint/2010/main" val="1192597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737512-5BE2-4149-9FD4-02950F9FEA71}" type="datetimeFigureOut">
              <a:rPr lang="en-US" smtClean="0"/>
              <a:pPr/>
              <a:t>5/14/2015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AEBE22-1E1C-4B5F-AA70-5C51C4E83C82}" type="slidenum">
              <a:rPr lang="en-US" smtClean="0"/>
              <a:pPr/>
              <a:t>‹#›</a:t>
            </a:fld>
            <a:endParaRPr lang="en-US"/>
          </a:p>
        </p:txBody>
      </p:sp>
    </p:spTree>
    <p:extLst>
      <p:ext uri="{BB962C8B-B14F-4D97-AF65-F5344CB8AC3E}">
        <p14:creationId xmlns:p14="http://schemas.microsoft.com/office/powerpoint/2010/main" val="2436388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BAAEBE22-1E1C-4B5F-AA70-5C51C4E83C82}" type="slidenum">
              <a:rPr lang="en-US" smtClean="0"/>
              <a:pPr/>
              <a:t>83</a:t>
            </a:fld>
            <a:endParaRPr lang="en-US"/>
          </a:p>
        </p:txBody>
      </p:sp>
    </p:spTree>
    <p:extLst>
      <p:ext uri="{BB962C8B-B14F-4D97-AF65-F5344CB8AC3E}">
        <p14:creationId xmlns:p14="http://schemas.microsoft.com/office/powerpoint/2010/main" val="4095747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1C50EE-0B51-4A50-BE71-2D3E5FC28538}" type="datetime1">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6590B3-2CFF-4DE8-AD43-DF06AE19C099}" type="datetime1">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7B91A3-9E75-4D42-91F6-3C7B95D864EB}" type="datetime1">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6B9733-72E5-44CF-BF95-298028584889}" type="datetime1">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C7A426-B50E-411E-8E25-5308DBF3B86B}" type="datetime1">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BD8CDE-CD4A-4487-B268-8798B2089C60}" type="datetime1">
              <a:rPr lang="en-US" smtClean="0"/>
              <a:pPr/>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0AE649-2C30-4241-AFAC-23B6EEF41AEF}" type="datetime1">
              <a:rPr lang="en-US" smtClean="0"/>
              <a:pPr/>
              <a:t>5/14/2015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468DC3-1969-4DD2-85D8-253B5C0170C6}" type="datetime1">
              <a:rPr lang="en-US" smtClean="0"/>
              <a:pPr/>
              <a:t>5/14/2015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2E1D0-DAE2-4E31-AFAC-C912D0785B09}" type="datetime1">
              <a:rPr lang="en-US" smtClean="0"/>
              <a:pPr/>
              <a:t>5/14/2015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A0E62-D698-4DA2-B891-FC659AD93F21}" type="datetime1">
              <a:rPr lang="en-US" smtClean="0"/>
              <a:pPr/>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E80F85-3889-45B0-AED9-3B39A5470E49}" type="datetime1">
              <a:rPr lang="en-US" smtClean="0"/>
              <a:pPr/>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8C46C-D923-4BFD-8845-61E9572E9E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F3A11C-7BAD-4410-8580-8D3B50786D81}" type="datetime1">
              <a:rPr lang="en-US" smtClean="0"/>
              <a:pPr/>
              <a:t>5/14/2015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8C46C-D923-4BFD-8845-61E9572E9E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istqbexamcertification.com/what-is-waterfall-model-advantages-disadvantages-and-when-to-use-it/"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istqbexamcertification.com/wp-content/uploads/2012/01/V-model.jpg"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istqbexamcertification.com/what-is-test-design-or-how-to-specify-test-cases/"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istqbexamcertification.com/what-is-iterative-model-advantages-disadvantages-and-when-to-use-it/"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istqbexamcertification.com/wp-content/uploads/2012/01/Iterative-model-example.jpg"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istqbexamcertification.com/wp-content/uploads/2012/01/Iterative-model-example.jp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earchsoftwarequality.techtarget.com/answer/Waterfall-versus-iterative-development-misconceptions" TargetMode="External"/><Relationship Id="rId2" Type="http://schemas.openxmlformats.org/officeDocument/2006/relationships/hyperlink" Target="http://istqbexamcertification.com/what-are-the-software-development-models/" TargetMode="External"/><Relationship Id="rId1" Type="http://schemas.openxmlformats.org/officeDocument/2006/relationships/slideLayout" Target="../slideLayouts/slideLayout2.xml"/><Relationship Id="rId4" Type="http://schemas.openxmlformats.org/officeDocument/2006/relationships/hyperlink" Target="http://istqbexamcertification.com/wp-content/uploads/2012/01/Iterative-model-example.jpg"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ecomputernotes.com/software-engineering/explain-prototyping-model" TargetMode="External"/><Relationship Id="rId2" Type="http://schemas.openxmlformats.org/officeDocument/2006/relationships/hyperlink" Target="http://ecomputernotes.com/fundamental/information-technology/what-do-you-mean-by-data-and-information"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www.ianswer4u.com/2011/10/characteristics-of-good-software.html" TargetMode="External"/><Relationship Id="rId2" Type="http://schemas.openxmlformats.org/officeDocument/2006/relationships/hyperlink" Target="http://www.ianswer4u.com/2011/11/prototype-model-advantages-and.html"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istqbexamcertification.com/what-is-prototype-model-advantages-disadvantages-and-when-to-use-it/"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istqbexamcertification.com/wp-content/uploads/2012/01/Spiral-model.jpg"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istqbexamcertification.com/what-is-a-software-testing/"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pPr eaLnBrk="1" hangingPunct="1"/>
            <a:r>
              <a:rPr lang="en-US" dirty="0" smtClean="0"/>
              <a:t>Software Life Cycle Models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Deployment</a:t>
            </a:r>
            <a:endParaRPr lang="en-US" dirty="0"/>
          </a:p>
        </p:txBody>
      </p:sp>
      <p:sp>
        <p:nvSpPr>
          <p:cNvPr id="3" name="Content Placeholder 2"/>
          <p:cNvSpPr>
            <a:spLocks noGrp="1"/>
          </p:cNvSpPr>
          <p:nvPr>
            <p:ph idx="1"/>
          </p:nvPr>
        </p:nvSpPr>
        <p:spPr/>
        <p:txBody>
          <a:bodyPr/>
          <a:lstStyle/>
          <a:p>
            <a:pPr algn="just">
              <a:buNone/>
            </a:pPr>
            <a:r>
              <a:rPr lang="en-US" dirty="0" smtClean="0"/>
              <a:t>	After successful testing the product is delivered / deployed to the customer for their use.</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10</a:t>
            </a:fld>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Testing and Turnover</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lvl="0">
              <a:buNone/>
            </a:pPr>
            <a:r>
              <a:rPr lang="en-US" dirty="0" smtClean="0"/>
              <a:t>	The overall testing time is reduced in RAD model as the prototypes are independently tested during every iteration. However the data flow and the interfaces between all the components need to be thoroughly tested with complete test coverage. Since most of the programming components have already been tested, it reduces the risk of any major issues.</a:t>
            </a:r>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a:t>
            </a:r>
            <a:endParaRPr lang="en-US" b="1" dirty="0"/>
          </a:p>
        </p:txBody>
      </p:sp>
      <p:sp>
        <p:nvSpPr>
          <p:cNvPr id="3" name="Content Placeholder 2"/>
          <p:cNvSpPr>
            <a:spLocks noGrp="1"/>
          </p:cNvSpPr>
          <p:nvPr>
            <p:ph idx="1"/>
          </p:nvPr>
        </p:nvSpPr>
        <p:spPr/>
        <p:txBody>
          <a:bodyPr>
            <a:normAutofit fontScale="85000" lnSpcReduction="10000"/>
          </a:bodyPr>
          <a:lstStyle/>
          <a:p>
            <a:pPr lvl="0" algn="just"/>
            <a:r>
              <a:rPr lang="en-US" dirty="0" smtClean="0"/>
              <a:t>RAD should be used only when a system can be modularized to be delivered in incremental manner.</a:t>
            </a:r>
          </a:p>
          <a:p>
            <a:pPr lvl="0" algn="just"/>
            <a:r>
              <a:rPr lang="en-US" dirty="0" smtClean="0"/>
              <a:t>It should be used only if the budget permits use of automated code generating tools.</a:t>
            </a:r>
          </a:p>
          <a:p>
            <a:pPr lvl="0" algn="just"/>
            <a:r>
              <a:rPr lang="en-US" dirty="0" smtClean="0"/>
              <a:t>RAD SDLC model should be chosen only if domain experts are available with relevant business knowledge.</a:t>
            </a:r>
          </a:p>
          <a:p>
            <a:pPr lvl="0" algn="just"/>
            <a:r>
              <a:rPr lang="en-US" dirty="0" smtClean="0"/>
              <a:t>Should be used where the requirements change during the course of the project and working prototypes are to be presented to customer in small iterations of 2-3 months.</a:t>
            </a:r>
          </a:p>
        </p:txBody>
      </p:sp>
      <p:sp>
        <p:nvSpPr>
          <p:cNvPr id="4" name="Slide Number Placeholder 3"/>
          <p:cNvSpPr>
            <a:spLocks noGrp="1"/>
          </p:cNvSpPr>
          <p:nvPr>
            <p:ph type="sldNum" sz="quarter" idx="12"/>
          </p:nvPr>
        </p:nvSpPr>
        <p:spPr/>
        <p:txBody>
          <a:bodyPr/>
          <a:lstStyle/>
          <a:p>
            <a:fld id="{FC48C46C-D923-4BFD-8845-61E9572E9ED5}" type="slidenum">
              <a:rPr lang="en-US" smtClean="0"/>
              <a:pPr/>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Pros</a:t>
            </a:r>
            <a:endParaRPr lang="en-US" b="1" dirty="0"/>
          </a:p>
        </p:txBody>
      </p:sp>
      <p:sp>
        <p:nvSpPr>
          <p:cNvPr id="3" name="Content Placeholder 2"/>
          <p:cNvSpPr>
            <a:spLocks noGrp="1"/>
          </p:cNvSpPr>
          <p:nvPr>
            <p:ph idx="1"/>
          </p:nvPr>
        </p:nvSpPr>
        <p:spPr/>
        <p:txBody>
          <a:bodyPr>
            <a:normAutofit fontScale="77500" lnSpcReduction="20000"/>
          </a:bodyPr>
          <a:lstStyle/>
          <a:p>
            <a:pPr lvl="0"/>
            <a:r>
              <a:rPr lang="en-US" dirty="0" smtClean="0"/>
              <a:t>RAD model enables rapid delivery as it reduces the overall development time due to reusability of the components and parallel development.</a:t>
            </a:r>
          </a:p>
          <a:p>
            <a:pPr lvl="0"/>
            <a:r>
              <a:rPr lang="en-US" dirty="0" smtClean="0"/>
              <a:t>RAD works well only if high skilled engineers are available and the customer is also committed to achieve the targeted prototype in the given time frame. If there is commitment lacking on either side the model may fail.</a:t>
            </a:r>
          </a:p>
          <a:p>
            <a:pPr lvl="0"/>
            <a:r>
              <a:rPr lang="en-US" dirty="0" smtClean="0"/>
              <a:t>Changing requirements can be accommodated.</a:t>
            </a:r>
          </a:p>
          <a:p>
            <a:pPr lvl="0"/>
            <a:r>
              <a:rPr lang="en-US" dirty="0" smtClean="0"/>
              <a:t>Iteration time can be short with use of powerful RAD tools.</a:t>
            </a:r>
          </a:p>
          <a:p>
            <a:pPr lvl="0"/>
            <a:r>
              <a:rPr lang="en-US" dirty="0" smtClean="0"/>
              <a:t>Reduced development time.</a:t>
            </a:r>
          </a:p>
          <a:p>
            <a:pPr lvl="0"/>
            <a:r>
              <a:rPr lang="en-US" dirty="0" smtClean="0"/>
              <a:t>Increases reusability of components</a:t>
            </a:r>
          </a:p>
          <a:p>
            <a:pPr lvl="0"/>
            <a:r>
              <a:rPr lang="en-US" dirty="0" smtClean="0"/>
              <a:t>Quick initial reviews occur</a:t>
            </a:r>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a:t>
            </a:r>
            <a:endParaRPr lang="en-US" b="1" dirty="0"/>
          </a:p>
        </p:txBody>
      </p:sp>
      <p:sp>
        <p:nvSpPr>
          <p:cNvPr id="3" name="Content Placeholder 2"/>
          <p:cNvSpPr>
            <a:spLocks noGrp="1"/>
          </p:cNvSpPr>
          <p:nvPr>
            <p:ph idx="1"/>
          </p:nvPr>
        </p:nvSpPr>
        <p:spPr/>
        <p:txBody>
          <a:bodyPr>
            <a:normAutofit fontScale="92500" lnSpcReduction="20000"/>
          </a:bodyPr>
          <a:lstStyle/>
          <a:p>
            <a:pPr lvl="0" algn="just"/>
            <a:r>
              <a:rPr lang="en-US" dirty="0" smtClean="0"/>
              <a:t>Dependency on technically strong team members for identifying business requirements.</a:t>
            </a:r>
          </a:p>
          <a:p>
            <a:pPr lvl="0" algn="just"/>
            <a:r>
              <a:rPr lang="en-US" dirty="0" smtClean="0"/>
              <a:t>Only system that can be modularized can be built using RAD.</a:t>
            </a:r>
          </a:p>
          <a:p>
            <a:pPr lvl="0" algn="just"/>
            <a:r>
              <a:rPr lang="en-US" dirty="0" smtClean="0"/>
              <a:t>Requires highly skilled developers/designers.</a:t>
            </a:r>
          </a:p>
          <a:p>
            <a:pPr lvl="0" algn="just"/>
            <a:r>
              <a:rPr lang="en-US" dirty="0" smtClean="0"/>
              <a:t>Inapplicable to cheaper projects as cost of modeling and automated code generation is very high.</a:t>
            </a:r>
          </a:p>
          <a:p>
            <a:pPr lvl="0" algn="just"/>
            <a:r>
              <a:rPr lang="en-US" dirty="0" smtClean="0"/>
              <a:t>Suitable for systems that are component based and scalable.</a:t>
            </a:r>
          </a:p>
        </p:txBody>
      </p:sp>
      <p:sp>
        <p:nvSpPr>
          <p:cNvPr id="4" name="Slide Number Placeholder 3"/>
          <p:cNvSpPr>
            <a:spLocks noGrp="1"/>
          </p:cNvSpPr>
          <p:nvPr>
            <p:ph type="sldNum" sz="quarter" idx="12"/>
          </p:nvPr>
        </p:nvSpPr>
        <p:spPr/>
        <p:txBody>
          <a:bodyPr/>
          <a:lstStyle/>
          <a:p>
            <a:fld id="{FC48C46C-D923-4BFD-8845-61E9572E9ED5}" type="slidenum">
              <a:rPr lang="en-US" smtClean="0"/>
              <a:pPr/>
              <a:t>103</a:t>
            </a:fld>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V Model</a:t>
            </a:r>
          </a:p>
          <a:p>
            <a:r>
              <a:rPr lang="en-US" sz="2800" dirty="0" smtClean="0">
                <a:latin typeface="Arial" pitchFamily="34" charset="0"/>
                <a:cs typeface="Arial" pitchFamily="34" charset="0"/>
              </a:rPr>
              <a:t>Advantages </a:t>
            </a:r>
          </a:p>
          <a:p>
            <a:r>
              <a:rPr lang="en-US" sz="2800" dirty="0" smtClean="0">
                <a:latin typeface="Arial" pitchFamily="34" charset="0"/>
                <a:cs typeface="Arial" pitchFamily="34" charset="0"/>
              </a:rPr>
              <a:t>Disadvantages</a:t>
            </a:r>
          </a:p>
          <a:p>
            <a:r>
              <a:rPr lang="en-US" sz="2800" dirty="0" smtClean="0">
                <a:latin typeface="Arial" pitchFamily="34" charset="0"/>
                <a:cs typeface="Arial" pitchFamily="34" charset="0"/>
              </a:rPr>
              <a:t>When to use V Model</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 MODEL</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V- model means Verification and Validation model. </a:t>
            </a:r>
          </a:p>
          <a:p>
            <a:pPr algn="just"/>
            <a:r>
              <a:rPr lang="en-US" dirty="0" smtClean="0"/>
              <a:t>Just like the </a:t>
            </a:r>
            <a:r>
              <a:rPr lang="en-US" dirty="0" smtClean="0">
                <a:hlinkClick r:id="rId2" tooltip="What is Waterfall model - advantages, disadvantages and when to use it?"/>
              </a:rPr>
              <a:t>waterfall model</a:t>
            </a:r>
            <a:r>
              <a:rPr lang="en-US" dirty="0" smtClean="0"/>
              <a:t>, the V-Shaped life cycle is a sequential path of execution of processes. </a:t>
            </a:r>
          </a:p>
          <a:p>
            <a:pPr algn="just"/>
            <a:r>
              <a:rPr lang="en-US" dirty="0" smtClean="0"/>
              <a:t>Each phase must be completed before the next phase begins.  </a:t>
            </a:r>
          </a:p>
          <a:p>
            <a:pPr algn="just"/>
            <a:r>
              <a:rPr lang="en-US" dirty="0" smtClean="0"/>
              <a:t>Testing of the product is planned in parallel with a corresponding phase of development.</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Diagram of V Model</a:t>
            </a:r>
            <a:endParaRPr lang="en-US" b="1"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106</a:t>
            </a:fld>
            <a:endParaRPr lang="en-US"/>
          </a:p>
        </p:txBody>
      </p:sp>
      <p:pic>
        <p:nvPicPr>
          <p:cNvPr id="5" name="Picture 4" descr="V-model">
            <a:hlinkClick r:id="rId2" tgtFrame="&quot;_blank&quot;"/>
          </p:cNvPr>
          <p:cNvPicPr/>
          <p:nvPr/>
        </p:nvPicPr>
        <p:blipFill>
          <a:blip r:embed="rId3" cstate="print"/>
          <a:srcRect/>
          <a:stretch>
            <a:fillRect/>
          </a:stretch>
        </p:blipFill>
        <p:spPr bwMode="auto">
          <a:xfrm>
            <a:off x="1066800" y="1828800"/>
            <a:ext cx="6781800" cy="4800600"/>
          </a:xfrm>
          <a:prstGeom prst="rect">
            <a:avLst/>
          </a:prstGeom>
          <a:noFill/>
          <a:ln w="9525">
            <a:noFill/>
            <a:miter lim="800000"/>
            <a:headEnd/>
            <a:tailEnd/>
          </a:ln>
        </p:spPr>
      </p:pic>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endParaRPr lang="en-US" b="1" dirty="0"/>
          </a:p>
        </p:txBody>
      </p:sp>
      <p:sp>
        <p:nvSpPr>
          <p:cNvPr id="3" name="Content Placeholder 2"/>
          <p:cNvSpPr>
            <a:spLocks noGrp="1"/>
          </p:cNvSpPr>
          <p:nvPr>
            <p:ph idx="1"/>
          </p:nvPr>
        </p:nvSpPr>
        <p:spPr/>
        <p:txBody>
          <a:bodyPr>
            <a:normAutofit fontScale="92500" lnSpcReduction="20000"/>
          </a:bodyPr>
          <a:lstStyle/>
          <a:p>
            <a:pPr lvl="0" algn="just"/>
            <a:r>
              <a:rPr lang="en-US" dirty="0" smtClean="0"/>
              <a:t>Simple and easy to use.</a:t>
            </a:r>
          </a:p>
          <a:p>
            <a:pPr lvl="0" algn="just"/>
            <a:r>
              <a:rPr lang="en-US" dirty="0" smtClean="0"/>
              <a:t>Testing activities like planning, </a:t>
            </a:r>
            <a:r>
              <a:rPr lang="en-US" dirty="0" smtClean="0">
                <a:hlinkClick r:id="rId2" tooltip="What is Test design?"/>
              </a:rPr>
              <a:t>test designing</a:t>
            </a:r>
            <a:r>
              <a:rPr lang="en-US" dirty="0" smtClean="0"/>
              <a:t> happens well before coding. This saves a lot of time. Hence higher chance of success over the waterfall model.</a:t>
            </a:r>
          </a:p>
          <a:p>
            <a:pPr lvl="0" algn="just"/>
            <a:r>
              <a:rPr lang="en-US" dirty="0" smtClean="0"/>
              <a:t>Proactive defect tracking – that is defects are found at early stage.</a:t>
            </a:r>
          </a:p>
          <a:p>
            <a:pPr lvl="0" algn="just"/>
            <a:r>
              <a:rPr lang="en-US" dirty="0" smtClean="0"/>
              <a:t>Avoids the downward flow of the defects.</a:t>
            </a:r>
          </a:p>
          <a:p>
            <a:pPr lvl="0" algn="just"/>
            <a:r>
              <a:rPr lang="en-US" dirty="0" smtClean="0"/>
              <a:t>Works well for small projects where requirements are easily understood.</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107</a:t>
            </a:fld>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a:t>
            </a:r>
            <a:endParaRPr lang="en-US" b="1" dirty="0"/>
          </a:p>
        </p:txBody>
      </p:sp>
      <p:sp>
        <p:nvSpPr>
          <p:cNvPr id="3" name="Content Placeholder 2"/>
          <p:cNvSpPr>
            <a:spLocks noGrp="1"/>
          </p:cNvSpPr>
          <p:nvPr>
            <p:ph idx="1"/>
          </p:nvPr>
        </p:nvSpPr>
        <p:spPr/>
        <p:txBody>
          <a:bodyPr/>
          <a:lstStyle/>
          <a:p>
            <a:pPr lvl="0"/>
            <a:r>
              <a:rPr lang="en-US" dirty="0" smtClean="0"/>
              <a:t>Requirements are well defined, clearly documented and fixed.</a:t>
            </a:r>
          </a:p>
          <a:p>
            <a:pPr lvl="0"/>
            <a:r>
              <a:rPr lang="en-US" dirty="0" smtClean="0"/>
              <a:t>Product definition is stable.</a:t>
            </a:r>
          </a:p>
          <a:p>
            <a:pPr lvl="0"/>
            <a:r>
              <a:rPr lang="en-US" dirty="0" smtClean="0"/>
              <a:t>Technology is not dynamic and is well understood by the project team.</a:t>
            </a:r>
          </a:p>
          <a:p>
            <a:pPr lvl="0"/>
            <a:r>
              <a:rPr lang="en-US" dirty="0" smtClean="0"/>
              <a:t>There are no ambiguous or undefined requirements.</a:t>
            </a:r>
          </a:p>
          <a:p>
            <a:pPr lvl="0"/>
            <a:r>
              <a:rPr lang="en-US" dirty="0" smtClean="0"/>
              <a:t>The project is short.</a:t>
            </a:r>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108</a:t>
            </a:fld>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p:txBody>
          <a:bodyPr/>
          <a:lstStyle/>
          <a:p>
            <a:r>
              <a:rPr lang="en-US" sz="4000" b="1" dirty="0"/>
              <a:t>When to use the V-Shaped Model</a:t>
            </a:r>
          </a:p>
        </p:txBody>
      </p:sp>
      <p:sp>
        <p:nvSpPr>
          <p:cNvPr id="458755" name="Rectangle 3"/>
          <p:cNvSpPr>
            <a:spLocks noGrp="1" noChangeArrowheads="1"/>
          </p:cNvSpPr>
          <p:nvPr>
            <p:ph type="body" idx="1"/>
          </p:nvPr>
        </p:nvSpPr>
        <p:spPr/>
        <p:txBody>
          <a:bodyPr>
            <a:normAutofit/>
          </a:bodyPr>
          <a:lstStyle/>
          <a:p>
            <a:pPr algn="just">
              <a:lnSpc>
                <a:spcPct val="90000"/>
              </a:lnSpc>
            </a:pPr>
            <a:r>
              <a:rPr lang="en-US" dirty="0" smtClean="0">
                <a:solidFill>
                  <a:schemeClr val="tx1">
                    <a:lumMod val="95000"/>
                    <a:lumOff val="5000"/>
                  </a:schemeClr>
                </a:solidFill>
              </a:rPr>
              <a:t>All </a:t>
            </a:r>
            <a:r>
              <a:rPr lang="en-US" dirty="0">
                <a:solidFill>
                  <a:schemeClr val="tx1">
                    <a:lumMod val="95000"/>
                    <a:lumOff val="5000"/>
                  </a:schemeClr>
                </a:solidFill>
              </a:rPr>
              <a:t>requirements are known up-front</a:t>
            </a:r>
          </a:p>
          <a:p>
            <a:pPr algn="just">
              <a:lnSpc>
                <a:spcPct val="90000"/>
              </a:lnSpc>
            </a:pPr>
            <a:r>
              <a:rPr lang="en-US" smtClean="0">
                <a:solidFill>
                  <a:schemeClr val="tx1">
                    <a:lumMod val="95000"/>
                    <a:lumOff val="5000"/>
                  </a:schemeClr>
                </a:solidFill>
              </a:rPr>
              <a:t>Solution </a:t>
            </a:r>
            <a:r>
              <a:rPr lang="en-US" dirty="0">
                <a:solidFill>
                  <a:schemeClr val="tx1">
                    <a:lumMod val="95000"/>
                    <a:lumOff val="5000"/>
                  </a:schemeClr>
                </a:solidFill>
              </a:rPr>
              <a:t>and technology are </a:t>
            </a:r>
            <a:r>
              <a:rPr lang="en-US" dirty="0" smtClean="0">
                <a:solidFill>
                  <a:schemeClr val="tx1">
                    <a:lumMod val="95000"/>
                    <a:lumOff val="5000"/>
                  </a:schemeClr>
                </a:solidFill>
              </a:rPr>
              <a:t>known</a:t>
            </a:r>
          </a:p>
          <a:p>
            <a:pPr algn="just">
              <a:lnSpc>
                <a:spcPct val="90000"/>
              </a:lnSpc>
            </a:pPr>
            <a:r>
              <a:rPr lang="en-US" dirty="0" smtClean="0">
                <a:solidFill>
                  <a:schemeClr val="tx1">
                    <a:lumMod val="95000"/>
                    <a:lumOff val="5000"/>
                  </a:schemeClr>
                </a:solidFill>
              </a:rPr>
              <a:t>Project is short.</a:t>
            </a:r>
          </a:p>
          <a:p>
            <a:pPr algn="just">
              <a:lnSpc>
                <a:spcPct val="90000"/>
              </a:lnSpc>
            </a:pPr>
            <a:r>
              <a:rPr lang="en-US" dirty="0" smtClean="0">
                <a:solidFill>
                  <a:schemeClr val="tx1">
                    <a:lumMod val="95000"/>
                    <a:lumOff val="5000"/>
                  </a:schemeClr>
                </a:solidFill>
              </a:rPr>
              <a:t>High confidence of customer is required for choosing the V-shaped model approach. Since, no prototypes are produced, there is very high risk involved in meeting customer expectations.</a:t>
            </a:r>
            <a:endParaRPr lang="en-US" dirty="0">
              <a:solidFill>
                <a:schemeClr val="tx1">
                  <a:lumMod val="95000"/>
                  <a:lumOff val="5000"/>
                </a:schemeClr>
              </a:solidFill>
            </a:endParaRPr>
          </a:p>
          <a:p>
            <a:pPr lvl="1">
              <a:lnSpc>
                <a:spcPct val="90000"/>
              </a:lnSpc>
            </a:pPr>
            <a:endParaRPr lang="en-US" sz="3200"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Maintenance</a:t>
            </a:r>
            <a:endParaRPr lang="en-US" dirty="0"/>
          </a:p>
        </p:txBody>
      </p:sp>
      <p:sp>
        <p:nvSpPr>
          <p:cNvPr id="3" name="Content Placeholder 2"/>
          <p:cNvSpPr>
            <a:spLocks noGrp="1"/>
          </p:cNvSpPr>
          <p:nvPr>
            <p:ph idx="1"/>
          </p:nvPr>
        </p:nvSpPr>
        <p:spPr/>
        <p:txBody>
          <a:bodyPr/>
          <a:lstStyle/>
          <a:p>
            <a:pPr algn="just">
              <a:buNone/>
            </a:pPr>
            <a:r>
              <a:rPr lang="en-US" dirty="0" smtClean="0"/>
              <a:t>	Once when the customers starts using the developed system then the actual problems comes up and needs to be solved from time to time. This process where the care is taken for the developed product is known as maintenance.</a:t>
            </a:r>
          </a:p>
          <a:p>
            <a:pPr algn="just">
              <a:buNone/>
            </a:pPr>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5400" b="1" dirty="0" smtClean="0"/>
          </a:p>
          <a:p>
            <a:pPr algn="ctr">
              <a:buNone/>
            </a:pPr>
            <a:r>
              <a:rPr lang="en-US" sz="5400" b="1" dirty="0" smtClean="0"/>
              <a:t>END OF UNIT-1</a:t>
            </a:r>
            <a:endParaRPr lang="en-US" sz="5400" b="1"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pPr eaLnBrk="1" hangingPunct="1"/>
            <a:r>
              <a:rPr lang="en-US" dirty="0" smtClean="0"/>
              <a:t>What is software life cycle model</a:t>
            </a:r>
          </a:p>
          <a:p>
            <a:pPr eaLnBrk="1" hangingPunct="1"/>
            <a:r>
              <a:rPr lang="en-US" dirty="0" smtClean="0"/>
              <a:t>SDLC</a:t>
            </a:r>
          </a:p>
          <a:p>
            <a:r>
              <a:rPr lang="en-US" b="1" dirty="0" smtClean="0">
                <a:latin typeface="Arial" pitchFamily="34" charset="0"/>
                <a:cs typeface="Arial" pitchFamily="34" charset="0"/>
              </a:rPr>
              <a:t>Why SDLC?</a:t>
            </a:r>
          </a:p>
          <a:p>
            <a:r>
              <a:rPr lang="en-US" dirty="0" smtClean="0">
                <a:latin typeface="Arial" pitchFamily="34" charset="0"/>
                <a:cs typeface="Arial" pitchFamily="34" charset="0"/>
              </a:rPr>
              <a:t>Build and Fix Model</a:t>
            </a: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r>
              <a:rPr lang="en-US" dirty="0" smtClean="0">
                <a:latin typeface="Arial" pitchFamily="34" charset="0"/>
                <a:cs typeface="Arial" pitchFamily="34" charset="0"/>
              </a:rPr>
              <a:t>SDLC?</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Arial" pitchFamily="34" charset="0"/>
                <a:cs typeface="Arial" pitchFamily="34" charset="0"/>
              </a:rPr>
              <a:t>Various reasons for using a life-cycle model include:-</a:t>
            </a:r>
          </a:p>
          <a:p>
            <a:pPr algn="just">
              <a:buNone/>
            </a:pPr>
            <a:endParaRPr lang="en-US" dirty="0" smtClean="0">
              <a:latin typeface="Arial" pitchFamily="34" charset="0"/>
              <a:cs typeface="Arial" pitchFamily="34" charset="0"/>
            </a:endParaRPr>
          </a:p>
          <a:p>
            <a:pPr algn="just">
              <a:buNone/>
            </a:pPr>
            <a:r>
              <a:rPr lang="en-US" dirty="0" smtClean="0">
                <a:latin typeface="Arial" pitchFamily="34" charset="0"/>
                <a:cs typeface="Arial" pitchFamily="34" charset="0"/>
              </a:rPr>
              <a:t>– Helps to </a:t>
            </a:r>
            <a:r>
              <a:rPr lang="en-US" b="1" dirty="0" smtClean="0">
                <a:latin typeface="Arial" pitchFamily="34" charset="0"/>
                <a:cs typeface="Arial" pitchFamily="34" charset="0"/>
              </a:rPr>
              <a:t>understand the entire process </a:t>
            </a:r>
          </a:p>
          <a:p>
            <a:pPr algn="just">
              <a:buNone/>
            </a:pPr>
            <a:endParaRPr lang="en-US" b="1" dirty="0" smtClean="0">
              <a:latin typeface="Arial" pitchFamily="34" charset="0"/>
              <a:cs typeface="Arial" pitchFamily="34" charset="0"/>
            </a:endParaRPr>
          </a:p>
          <a:p>
            <a:pPr algn="just">
              <a:buNone/>
            </a:pPr>
            <a:r>
              <a:rPr lang="en-US" dirty="0" smtClean="0">
                <a:latin typeface="Arial" pitchFamily="34" charset="0"/>
                <a:cs typeface="Arial" pitchFamily="34" charset="0"/>
              </a:rPr>
              <a:t>– Enforces a </a:t>
            </a:r>
            <a:r>
              <a:rPr lang="en-US" b="1" dirty="0" smtClean="0">
                <a:latin typeface="Arial" pitchFamily="34" charset="0"/>
                <a:cs typeface="Arial" pitchFamily="34" charset="0"/>
              </a:rPr>
              <a:t>structured approach</a:t>
            </a:r>
            <a:r>
              <a:rPr lang="en-US" dirty="0" smtClean="0">
                <a:latin typeface="Arial" pitchFamily="34" charset="0"/>
                <a:cs typeface="Arial" pitchFamily="34" charset="0"/>
              </a:rPr>
              <a:t> to development </a:t>
            </a:r>
          </a:p>
          <a:p>
            <a:pPr algn="just">
              <a:buNone/>
            </a:pPr>
            <a:endParaRPr lang="en-US" dirty="0" smtClean="0">
              <a:latin typeface="Arial" pitchFamily="34" charset="0"/>
              <a:cs typeface="Arial" pitchFamily="34" charset="0"/>
            </a:endParaRPr>
          </a:p>
          <a:p>
            <a:pPr algn="just">
              <a:buNone/>
            </a:pPr>
            <a:r>
              <a:rPr lang="en-US" dirty="0" smtClean="0">
                <a:latin typeface="Arial" pitchFamily="34" charset="0"/>
                <a:cs typeface="Arial" pitchFamily="34" charset="0"/>
              </a:rPr>
              <a:t>– Enables </a:t>
            </a:r>
            <a:r>
              <a:rPr lang="en-US" b="1" dirty="0" smtClean="0">
                <a:latin typeface="Arial" pitchFamily="34" charset="0"/>
                <a:cs typeface="Arial" pitchFamily="34" charset="0"/>
              </a:rPr>
              <a:t>planning of resources</a:t>
            </a:r>
            <a:r>
              <a:rPr lang="en-US" dirty="0" smtClean="0">
                <a:latin typeface="Arial" pitchFamily="34" charset="0"/>
                <a:cs typeface="Arial" pitchFamily="34" charset="0"/>
              </a:rPr>
              <a:t> in advance </a:t>
            </a:r>
          </a:p>
          <a:p>
            <a:pPr algn="just">
              <a:buNone/>
            </a:pPr>
            <a:endParaRPr lang="en-US" dirty="0" smtClean="0">
              <a:latin typeface="Arial" pitchFamily="34" charset="0"/>
              <a:cs typeface="Arial" pitchFamily="34" charset="0"/>
            </a:endParaRPr>
          </a:p>
          <a:p>
            <a:pPr algn="just">
              <a:buNone/>
            </a:pPr>
            <a:r>
              <a:rPr lang="en-US" dirty="0" smtClean="0">
                <a:latin typeface="Arial" pitchFamily="34" charset="0"/>
                <a:cs typeface="Arial" pitchFamily="34" charset="0"/>
              </a:rPr>
              <a:t>– Aids management to </a:t>
            </a:r>
            <a:r>
              <a:rPr lang="en-US" b="1" dirty="0" smtClean="0">
                <a:latin typeface="Arial" pitchFamily="34" charset="0"/>
                <a:cs typeface="Arial" pitchFamily="34" charset="0"/>
              </a:rPr>
              <a:t>track progress of the system</a:t>
            </a:r>
            <a:endParaRPr lang="en-US" b="1"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cycle Models</a:t>
            </a:r>
            <a:endParaRPr lang="en-US" dirty="0"/>
          </a:p>
        </p:txBody>
      </p:sp>
      <p:sp>
        <p:nvSpPr>
          <p:cNvPr id="3" name="Content Placeholder 2"/>
          <p:cNvSpPr>
            <a:spLocks noGrp="1"/>
          </p:cNvSpPr>
          <p:nvPr>
            <p:ph idx="1"/>
          </p:nvPr>
        </p:nvSpPr>
        <p:spPr>
          <a:xfrm>
            <a:off x="457200" y="1600200"/>
            <a:ext cx="8229600" cy="5029200"/>
          </a:xfrm>
        </p:spPr>
        <p:txBody>
          <a:bodyPr>
            <a:normAutofit fontScale="55000" lnSpcReduction="20000"/>
          </a:bodyPr>
          <a:lstStyle/>
          <a:p>
            <a:pPr algn="just"/>
            <a:r>
              <a:rPr lang="en-US" dirty="0" smtClean="0"/>
              <a:t>Different software life cycle models have been proposed so far. Each of them has some advantages as well as some disadvantages. </a:t>
            </a:r>
          </a:p>
          <a:p>
            <a:pPr algn="just"/>
            <a:endParaRPr lang="en-US" dirty="0" smtClean="0"/>
          </a:p>
          <a:p>
            <a:pPr algn="just"/>
            <a:r>
              <a:rPr lang="en-IN" dirty="0" smtClean="0"/>
              <a:t>Several different process models vary mainly in the frequency, application and implementation of the above techniques, for example,  different process models use different analysis techniques, other models attempt to implement the solution to a problem in one big-bang approach, while others adopt an iterative approach whereby successively larger and more complete versions of the software are built with each iteration of the process model.</a:t>
            </a:r>
          </a:p>
          <a:p>
            <a:pPr algn="just"/>
            <a:endParaRPr lang="en-US" dirty="0" smtClean="0"/>
          </a:p>
          <a:p>
            <a:pPr algn="just"/>
            <a:r>
              <a:rPr lang="en-US" dirty="0" smtClean="0"/>
              <a:t>A few important and commonly used life cycle models are as follows: </a:t>
            </a:r>
          </a:p>
          <a:p>
            <a:pPr algn="just">
              <a:buNone/>
            </a:pPr>
            <a:endParaRPr lang="en-US" dirty="0" smtClean="0"/>
          </a:p>
          <a:p>
            <a:pPr algn="just">
              <a:buNone/>
            </a:pPr>
            <a:r>
              <a:rPr lang="en-US" dirty="0" smtClean="0"/>
              <a:t>	1. Build and Fix Model</a:t>
            </a:r>
          </a:p>
          <a:p>
            <a:pPr algn="just">
              <a:buNone/>
            </a:pPr>
            <a:r>
              <a:rPr lang="en-US" dirty="0" smtClean="0"/>
              <a:t>	2. Classical Waterfall Model</a:t>
            </a:r>
          </a:p>
          <a:p>
            <a:pPr algn="just">
              <a:buNone/>
            </a:pPr>
            <a:r>
              <a:rPr lang="en-US" dirty="0" smtClean="0"/>
              <a:t>	3. Iterative Model </a:t>
            </a:r>
          </a:p>
          <a:p>
            <a:pPr algn="just">
              <a:buNone/>
            </a:pPr>
            <a:r>
              <a:rPr lang="en-US" dirty="0" smtClean="0"/>
              <a:t>	4. Prototyping Model </a:t>
            </a:r>
          </a:p>
          <a:p>
            <a:pPr algn="just">
              <a:buNone/>
            </a:pPr>
            <a:r>
              <a:rPr lang="en-US" dirty="0" smtClean="0"/>
              <a:t>	5. Evolutionary Model </a:t>
            </a:r>
          </a:p>
          <a:p>
            <a:pPr algn="just">
              <a:buNone/>
            </a:pPr>
            <a:r>
              <a:rPr lang="en-US" dirty="0" smtClean="0"/>
              <a:t>	6. Spiral Model </a:t>
            </a:r>
          </a:p>
          <a:p>
            <a:pPr algn="just">
              <a:buNone/>
            </a:pPr>
            <a:r>
              <a:rPr lang="en-US" dirty="0" smtClean="0"/>
              <a:t>	7. Rapid Application Development model (RAD)</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pPr eaLnBrk="1" hangingPunct="1"/>
            <a:r>
              <a:rPr lang="en-US" dirty="0" smtClean="0"/>
              <a:t>What is software life cycle model</a:t>
            </a:r>
          </a:p>
          <a:p>
            <a:pPr eaLnBrk="1" hangingPunct="1"/>
            <a:r>
              <a:rPr lang="en-US" dirty="0" smtClean="0"/>
              <a:t>SDLC</a:t>
            </a:r>
          </a:p>
          <a:p>
            <a:r>
              <a:rPr lang="en-US" dirty="0" smtClean="0">
                <a:latin typeface="Arial" pitchFamily="34" charset="0"/>
                <a:cs typeface="Arial" pitchFamily="34" charset="0"/>
              </a:rPr>
              <a:t>Why SDLC?</a:t>
            </a:r>
          </a:p>
          <a:p>
            <a:r>
              <a:rPr lang="en-US" b="1" dirty="0" smtClean="0">
                <a:latin typeface="Arial" pitchFamily="34" charset="0"/>
                <a:cs typeface="Arial" pitchFamily="34" charset="0"/>
              </a:rPr>
              <a:t>Build and Fix Model</a:t>
            </a: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089AEA85-269E-49D0-AB54-22898D1B7770}" type="slidenum">
              <a:rPr lang="zh-CN" altLang="en-GB"/>
              <a:pPr/>
              <a:t>16</a:t>
            </a:fld>
            <a:endParaRPr lang="en-GB" altLang="zh-CN"/>
          </a:p>
        </p:txBody>
      </p:sp>
      <p:sp>
        <p:nvSpPr>
          <p:cNvPr id="161794" name="Rectangle 2"/>
          <p:cNvSpPr>
            <a:spLocks noGrp="1" noChangeArrowheads="1"/>
          </p:cNvSpPr>
          <p:nvPr>
            <p:ph type="title"/>
          </p:nvPr>
        </p:nvSpPr>
        <p:spPr/>
        <p:txBody>
          <a:bodyPr/>
          <a:lstStyle/>
          <a:p>
            <a:r>
              <a:rPr lang="en-US" b="1" dirty="0"/>
              <a:t>Build and Fix Model</a:t>
            </a:r>
          </a:p>
        </p:txBody>
      </p:sp>
      <p:graphicFrame>
        <p:nvGraphicFramePr>
          <p:cNvPr id="161795" name="Object 3"/>
          <p:cNvGraphicFramePr>
            <a:graphicFrameLocks noChangeAspect="1"/>
          </p:cNvGraphicFramePr>
          <p:nvPr/>
        </p:nvGraphicFramePr>
        <p:xfrm>
          <a:off x="2133600" y="2057400"/>
          <a:ext cx="5029200" cy="3911600"/>
        </p:xfrm>
        <a:graphic>
          <a:graphicData uri="http://schemas.openxmlformats.org/presentationml/2006/ole">
            <mc:AlternateContent xmlns:mc="http://schemas.openxmlformats.org/markup-compatibility/2006">
              <mc:Choice xmlns:v="urn:schemas-microsoft-com:vml" Requires="v">
                <p:oleObj spid="_x0000_s1082" name="Photo Editor Photo" r:id="rId3" imgW="4114286" imgH="3200000" progId="">
                  <p:embed/>
                </p:oleObj>
              </mc:Choice>
              <mc:Fallback>
                <p:oleObj name="Photo Editor Photo" r:id="rId3" imgW="4114286" imgH="3200000" progId="">
                  <p:embed/>
                  <p:pic>
                    <p:nvPicPr>
                      <p:cNvPr id="0" name="Picture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057400"/>
                        <a:ext cx="5029200" cy="391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advTm="1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83CBCD6-F66D-4911-A0D5-0C261A1D5639}" type="slidenum">
              <a:rPr lang="zh-CN" altLang="en-GB"/>
              <a:pPr/>
              <a:t>17</a:t>
            </a:fld>
            <a:endParaRPr lang="en-GB" altLang="zh-CN"/>
          </a:p>
        </p:txBody>
      </p:sp>
      <p:sp>
        <p:nvSpPr>
          <p:cNvPr id="177154" name="Rectangle 2"/>
          <p:cNvSpPr>
            <a:spLocks noGrp="1" noChangeArrowheads="1"/>
          </p:cNvSpPr>
          <p:nvPr>
            <p:ph type="title"/>
          </p:nvPr>
        </p:nvSpPr>
        <p:spPr/>
        <p:txBody>
          <a:bodyPr/>
          <a:lstStyle/>
          <a:p>
            <a:r>
              <a:rPr lang="en-US"/>
              <a:t>Notes</a:t>
            </a:r>
          </a:p>
        </p:txBody>
      </p:sp>
      <p:sp>
        <p:nvSpPr>
          <p:cNvPr id="177155" name="Rectangle 3"/>
          <p:cNvSpPr>
            <a:spLocks noGrp="1" noChangeArrowheads="1"/>
          </p:cNvSpPr>
          <p:nvPr>
            <p:ph type="body" idx="1"/>
          </p:nvPr>
        </p:nvSpPr>
        <p:spPr/>
        <p:txBody>
          <a:bodyPr>
            <a:normAutofit lnSpcReduction="10000"/>
          </a:bodyPr>
          <a:lstStyle/>
          <a:p>
            <a:pPr algn="just"/>
            <a:r>
              <a:rPr lang="en-US" sz="2400" dirty="0" smtClean="0"/>
              <a:t>This is the worst model for developing a project</a:t>
            </a:r>
          </a:p>
          <a:p>
            <a:pPr algn="just">
              <a:buNone/>
            </a:pPr>
            <a:endParaRPr lang="en-US" sz="2400" dirty="0" smtClean="0"/>
          </a:p>
          <a:p>
            <a:pPr algn="just"/>
            <a:r>
              <a:rPr lang="en-US" sz="2400" dirty="0" smtClean="0"/>
              <a:t>This model includes the following two phases.</a:t>
            </a:r>
          </a:p>
          <a:p>
            <a:pPr algn="just">
              <a:buNone/>
            </a:pPr>
            <a:r>
              <a:rPr lang="en-US" sz="2400" b="1" dirty="0" smtClean="0"/>
              <a:t>	Build: </a:t>
            </a:r>
            <a:r>
              <a:rPr lang="en-US" sz="2400" dirty="0" smtClean="0"/>
              <a:t>In this phase, the software code is developed and passed on to the next phase.</a:t>
            </a:r>
          </a:p>
          <a:p>
            <a:pPr algn="just">
              <a:buNone/>
            </a:pPr>
            <a:r>
              <a:rPr lang="en-US" sz="2400" b="1" dirty="0" smtClean="0"/>
              <a:t>	Fix: </a:t>
            </a:r>
            <a:r>
              <a:rPr lang="en-US" sz="2400" dirty="0" smtClean="0"/>
              <a:t>In this phase, the code developed in the build phase is made error free. Also, in addition to the corrections to the code, the code is modified according to the user's requirements.</a:t>
            </a:r>
          </a:p>
          <a:p>
            <a:pPr algn="just"/>
            <a:endParaRPr lang="en-US" sz="2400" dirty="0" smtClean="0"/>
          </a:p>
          <a:p>
            <a:pPr algn="just"/>
            <a:r>
              <a:rPr lang="en-US" sz="2400" dirty="0" smtClean="0"/>
              <a:t>This </a:t>
            </a:r>
            <a:r>
              <a:rPr lang="en-US" sz="2400" dirty="0"/>
              <a:t>model is completely unsatisfactory and should not be adopted.</a:t>
            </a:r>
          </a:p>
          <a:p>
            <a:pPr algn="just">
              <a:buNone/>
            </a:pPr>
            <a:endParaRPr lang="en-US" sz="2400" dirty="0"/>
          </a:p>
          <a:p>
            <a:pPr algn="just"/>
            <a:endParaRPr lang="en-US" sz="2800" dirty="0"/>
          </a:p>
        </p:txBody>
      </p:sp>
    </p:spTree>
  </p:cSld>
  <p:clrMapOvr>
    <a:masterClrMapping/>
  </p:clrMapOvr>
  <p:transition advTm="1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83CBCD6-F66D-4911-A0D5-0C261A1D5639}" type="slidenum">
              <a:rPr lang="zh-CN" altLang="en-GB"/>
              <a:pPr/>
              <a:t>18</a:t>
            </a:fld>
            <a:endParaRPr lang="en-GB" altLang="zh-CN"/>
          </a:p>
        </p:txBody>
      </p:sp>
      <p:sp>
        <p:nvSpPr>
          <p:cNvPr id="177154" name="Rectangle 2"/>
          <p:cNvSpPr>
            <a:spLocks noGrp="1" noChangeArrowheads="1"/>
          </p:cNvSpPr>
          <p:nvPr>
            <p:ph type="title"/>
          </p:nvPr>
        </p:nvSpPr>
        <p:spPr/>
        <p:txBody>
          <a:bodyPr/>
          <a:lstStyle/>
          <a:p>
            <a:r>
              <a:rPr lang="en-US"/>
              <a:t>Notes</a:t>
            </a:r>
          </a:p>
        </p:txBody>
      </p:sp>
      <p:sp>
        <p:nvSpPr>
          <p:cNvPr id="177155" name="Rectangle 3"/>
          <p:cNvSpPr>
            <a:spLocks noGrp="1" noChangeArrowheads="1"/>
          </p:cNvSpPr>
          <p:nvPr>
            <p:ph type="body" idx="1"/>
          </p:nvPr>
        </p:nvSpPr>
        <p:spPr>
          <a:xfrm>
            <a:off x="457200" y="1600200"/>
            <a:ext cx="8229600" cy="4724400"/>
          </a:xfrm>
        </p:spPr>
        <p:txBody>
          <a:bodyPr>
            <a:normAutofit fontScale="92500"/>
          </a:bodyPr>
          <a:lstStyle/>
          <a:p>
            <a:pPr algn="just"/>
            <a:r>
              <a:rPr lang="en-US" sz="2400" dirty="0" smtClean="0"/>
              <a:t>The software is developed without any specification or design.</a:t>
            </a:r>
          </a:p>
          <a:p>
            <a:pPr algn="just"/>
            <a:endParaRPr lang="en-US" sz="2400" dirty="0" smtClean="0"/>
          </a:p>
          <a:p>
            <a:pPr algn="just"/>
            <a:r>
              <a:rPr lang="en-US" sz="2400" dirty="0" smtClean="0"/>
              <a:t> An initial product is built, which is then repeatedly modified until it (software) satisfies the user. That is, the software is developed and delivered to the user. The user checks whether the desired functions are present. If not, then the software is changed according to the needs by adding, modifying or deleting functions. This process goes on until the user feels that the software can be used productively. However, the lack of design requirements and repeated modifications result in loss of acceptability of software. </a:t>
            </a:r>
          </a:p>
          <a:p>
            <a:pPr algn="just"/>
            <a:endParaRPr lang="en-US" sz="2400" dirty="0" smtClean="0"/>
          </a:p>
          <a:p>
            <a:pPr algn="just"/>
            <a:r>
              <a:rPr lang="en-US" sz="2400" dirty="0" smtClean="0"/>
              <a:t>Thus, software engineers are strongly discouraged from using this development approach.</a:t>
            </a:r>
            <a:endParaRPr lang="en-US" sz="2800" dirty="0"/>
          </a:p>
        </p:txBody>
      </p:sp>
    </p:spTree>
  </p:cSld>
  <p:clrMapOvr>
    <a:masterClrMapping/>
  </p:clrMapOvr>
  <p:transition advTm="1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Advantages of Build and Fix Model</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b="1" dirty="0" smtClean="0"/>
              <a:t>Requires less experience</a:t>
            </a:r>
            <a:r>
              <a:rPr lang="en-US" dirty="0" smtClean="0"/>
              <a:t> to execute or manage other than the ability to program.</a:t>
            </a:r>
          </a:p>
          <a:p>
            <a:pPr algn="just"/>
            <a:r>
              <a:rPr lang="en-US" b="1" dirty="0" smtClean="0"/>
              <a:t>Suitable for smaller software.</a:t>
            </a:r>
          </a:p>
          <a:p>
            <a:pPr algn="just"/>
            <a:r>
              <a:rPr lang="en-US" b="1" dirty="0" smtClean="0"/>
              <a:t>Requires less project planning.</a:t>
            </a:r>
          </a:p>
          <a:p>
            <a:pPr algn="just">
              <a:buNone/>
            </a:pPr>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pPr eaLnBrk="1" hangingPunct="1"/>
            <a:r>
              <a:rPr lang="en-US" b="1" dirty="0" smtClean="0"/>
              <a:t>What is software life cycle model</a:t>
            </a:r>
          </a:p>
          <a:p>
            <a:pPr eaLnBrk="1" hangingPunct="1"/>
            <a:r>
              <a:rPr lang="en-US" dirty="0" smtClean="0"/>
              <a:t>SDLC</a:t>
            </a:r>
          </a:p>
          <a:p>
            <a:r>
              <a:rPr lang="en-US" dirty="0" smtClean="0">
                <a:latin typeface="Arial" pitchFamily="34" charset="0"/>
                <a:cs typeface="Arial" pitchFamily="34" charset="0"/>
              </a:rPr>
              <a:t>Why SDLC?</a:t>
            </a:r>
          </a:p>
          <a:p>
            <a:r>
              <a:rPr lang="en-US" dirty="0" smtClean="0">
                <a:latin typeface="Arial" pitchFamily="34" charset="0"/>
                <a:cs typeface="Arial" pitchFamily="34" charset="0"/>
              </a:rPr>
              <a:t>Build and Fix Model</a:t>
            </a:r>
          </a:p>
          <a:p>
            <a:pPr>
              <a:buNone/>
            </a:pPr>
            <a:endParaRPr lang="en-US" dirty="0" smtClean="0">
              <a:latin typeface="Arial" pitchFamily="34" charset="0"/>
              <a:cs typeface="Arial" pitchFamily="34" charset="0"/>
            </a:endParaRPr>
          </a:p>
          <a:p>
            <a:pPr eaLnBrk="1" hangingPunct="1">
              <a:buNone/>
            </a:pPr>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Disadvantages of Build and Fix Model</a:t>
            </a:r>
            <a:br>
              <a:rPr lang="en-US" b="1" dirty="0" smtClean="0"/>
            </a:br>
            <a:endParaRPr lang="en-US" b="1" dirty="0"/>
          </a:p>
        </p:txBody>
      </p:sp>
      <p:sp>
        <p:nvSpPr>
          <p:cNvPr id="3" name="Content Placeholder 2"/>
          <p:cNvSpPr>
            <a:spLocks noGrp="1"/>
          </p:cNvSpPr>
          <p:nvPr>
            <p:ph idx="1"/>
          </p:nvPr>
        </p:nvSpPr>
        <p:spPr/>
        <p:txBody>
          <a:bodyPr/>
          <a:lstStyle/>
          <a:p>
            <a:pPr algn="just"/>
            <a:r>
              <a:rPr lang="en-US" dirty="0" smtClean="0"/>
              <a:t>No real means is available of assessing the progress, quality, and risks.</a:t>
            </a:r>
          </a:p>
          <a:p>
            <a:pPr algn="just"/>
            <a:r>
              <a:rPr lang="en-US" b="1" dirty="0" smtClean="0"/>
              <a:t>Cost of using this process model is high </a:t>
            </a:r>
            <a:r>
              <a:rPr lang="en-US" dirty="0" smtClean="0"/>
              <a:t>as it requires rework until user's requirements are accomplished.</a:t>
            </a:r>
          </a:p>
          <a:p>
            <a:pPr algn="just"/>
            <a:r>
              <a:rPr lang="en-US" b="1" dirty="0" smtClean="0"/>
              <a:t>Informal design </a:t>
            </a:r>
            <a:r>
              <a:rPr lang="en-US" dirty="0" smtClean="0"/>
              <a:t>of the software as it involves unplanned procedure.</a:t>
            </a:r>
          </a:p>
          <a:p>
            <a:pPr algn="just"/>
            <a:r>
              <a:rPr lang="en-US" b="1" dirty="0" smtClean="0"/>
              <a:t>Maintenance of these models is problematic.</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r>
              <a:rPr lang="en-US" b="1" dirty="0" smtClean="0">
                <a:latin typeface="Arial" pitchFamily="34" charset="0"/>
                <a:cs typeface="Arial" pitchFamily="34" charset="0"/>
              </a:rPr>
              <a:t>Waterfall Model</a:t>
            </a:r>
          </a:p>
          <a:p>
            <a:r>
              <a:rPr lang="en-US" dirty="0" smtClean="0">
                <a:latin typeface="Arial" pitchFamily="34" charset="0"/>
                <a:cs typeface="Arial" pitchFamily="34" charset="0"/>
              </a:rPr>
              <a:t>Applications</a:t>
            </a:r>
          </a:p>
          <a:p>
            <a:r>
              <a:rPr lang="en-US" dirty="0" smtClean="0">
                <a:latin typeface="Arial" pitchFamily="34" charset="0"/>
                <a:cs typeface="Arial" pitchFamily="34" charset="0"/>
              </a:rPr>
              <a:t>Advantages</a:t>
            </a:r>
          </a:p>
          <a:p>
            <a:r>
              <a:rPr lang="en-US" dirty="0" smtClean="0">
                <a:latin typeface="Arial" pitchFamily="34" charset="0"/>
                <a:cs typeface="Arial" pitchFamily="34" charset="0"/>
              </a:rPr>
              <a:t>Disadvantages</a:t>
            </a:r>
          </a:p>
          <a:p>
            <a:r>
              <a:rPr lang="en-US" dirty="0" smtClean="0">
                <a:latin typeface="Arial" pitchFamily="34" charset="0"/>
                <a:cs typeface="Arial" pitchFamily="34" charset="0"/>
              </a:rPr>
              <a:t>Problems</a:t>
            </a:r>
          </a:p>
          <a:p>
            <a:pPr marL="0" indent="0">
              <a:buNone/>
            </a:pPr>
            <a:endParaRPr lang="en-US" dirty="0" smtClean="0">
              <a:latin typeface="Arial" pitchFamily="34" charset="0"/>
              <a:cs typeface="Arial" pitchFamily="34" charset="0"/>
            </a:endParaRP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Waterfall Model?</a:t>
            </a:r>
            <a:endParaRPr lang="en-US" b="1" dirty="0"/>
          </a:p>
        </p:txBody>
      </p:sp>
      <p:sp>
        <p:nvSpPr>
          <p:cNvPr id="3" name="Content Placeholder 2"/>
          <p:cNvSpPr>
            <a:spLocks noGrp="1"/>
          </p:cNvSpPr>
          <p:nvPr>
            <p:ph idx="1"/>
          </p:nvPr>
        </p:nvSpPr>
        <p:spPr>
          <a:xfrm>
            <a:off x="457200" y="1600200"/>
            <a:ext cx="8229600" cy="5029200"/>
          </a:xfrm>
        </p:spPr>
        <p:txBody>
          <a:bodyPr/>
          <a:lstStyle/>
          <a:p>
            <a:pPr algn="just"/>
            <a:r>
              <a:rPr lang="en-US" dirty="0" smtClean="0"/>
              <a:t>First Process Model</a:t>
            </a:r>
          </a:p>
          <a:p>
            <a:pPr algn="just"/>
            <a:r>
              <a:rPr lang="en-US" dirty="0" smtClean="0"/>
              <a:t>Oldest model for software engineering, hence called as </a:t>
            </a:r>
            <a:r>
              <a:rPr lang="en-US" b="1" dirty="0" smtClean="0"/>
              <a:t>Classical Life Cycle Model.</a:t>
            </a:r>
          </a:p>
          <a:p>
            <a:pPr algn="just"/>
            <a:r>
              <a:rPr lang="en-US" dirty="0" smtClean="0"/>
              <a:t>It is very simple to understand and use. </a:t>
            </a:r>
          </a:p>
          <a:p>
            <a:pPr algn="just"/>
            <a:r>
              <a:rPr lang="en-US" dirty="0" smtClean="0"/>
              <a:t>It is also referred to as a linear-sequential life cycle model, because its software development process follows a linear sequential flow. </a:t>
            </a:r>
          </a:p>
          <a:p>
            <a:pPr algn="just"/>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	The Waterfall Model </a:t>
            </a:r>
            <a:br>
              <a:rPr lang="en-GB" b="1" dirty="0" smtClean="0"/>
            </a:br>
            <a:r>
              <a:rPr lang="en-GB" b="1" dirty="0" smtClean="0"/>
              <a:t>                                                                </a:t>
            </a:r>
            <a:r>
              <a:rPr lang="en-GB" sz="1800" b="1" dirty="0" smtClean="0"/>
              <a:t>Contd....</a:t>
            </a:r>
            <a:r>
              <a:rPr lang="en-GB" b="1" dirty="0" smtClean="0"/>
              <a:t/>
            </a:r>
            <a:br>
              <a:rPr lang="en-GB" b="1" dirty="0" smtClean="0"/>
            </a:b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238250" y="1943100"/>
            <a:ext cx="6667500" cy="29718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FC48C46C-D923-4BFD-8845-61E9572E9ED5}"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B04471C1-DB84-45B9-9F8F-3311B07D12C5}" type="slidenum">
              <a:rPr lang="en-US"/>
              <a:pPr/>
              <a:t>24</a:t>
            </a:fld>
            <a:endParaRPr lang="en-US"/>
          </a:p>
        </p:txBody>
      </p:sp>
      <p:sp>
        <p:nvSpPr>
          <p:cNvPr id="6" name="Rectangle 5"/>
          <p:cNvSpPr/>
          <p:nvPr/>
        </p:nvSpPr>
        <p:spPr>
          <a:xfrm>
            <a:off x="6553200" y="1600200"/>
            <a:ext cx="2133600" cy="1837426"/>
          </a:xfrm>
          <a:prstGeom prst="rect">
            <a:avLst/>
          </a:prstGeom>
        </p:spPr>
        <p:txBody>
          <a:bodyPr wrap="square">
            <a:spAutoFit/>
          </a:bodyPr>
          <a:lstStyle/>
          <a:p>
            <a:pPr algn="just">
              <a:lnSpc>
                <a:spcPct val="90000"/>
              </a:lnSpc>
            </a:pPr>
            <a:r>
              <a:rPr lang="en-US" dirty="0" smtClean="0"/>
              <a:t>This model is named </a:t>
            </a:r>
            <a:r>
              <a:rPr lang="en-US" b="1" dirty="0" smtClean="0"/>
              <a:t>“waterfall model” </a:t>
            </a:r>
            <a:r>
              <a:rPr lang="en-US" dirty="0" smtClean="0"/>
              <a:t>because its diagrammatic representation resembles a cascade of waterfalls.</a:t>
            </a:r>
          </a:p>
        </p:txBody>
      </p:sp>
      <p:sp>
        <p:nvSpPr>
          <p:cNvPr id="10" name="Title 1"/>
          <p:cNvSpPr>
            <a:spLocks noGrp="1"/>
          </p:cNvSpPr>
          <p:nvPr>
            <p:ph type="title"/>
          </p:nvPr>
        </p:nvSpPr>
        <p:spPr>
          <a:xfrm>
            <a:off x="457200" y="274638"/>
            <a:ext cx="8229600" cy="1143000"/>
          </a:xfrm>
        </p:spPr>
        <p:txBody>
          <a:bodyPr>
            <a:normAutofit fontScale="90000"/>
          </a:bodyPr>
          <a:lstStyle/>
          <a:p>
            <a:r>
              <a:rPr lang="en-GB" b="1" dirty="0" smtClean="0"/>
              <a:t/>
            </a:r>
            <a:br>
              <a:rPr lang="en-GB" b="1" dirty="0" smtClean="0"/>
            </a:br>
            <a:r>
              <a:rPr lang="en-GB" b="1" dirty="0" smtClean="0"/>
              <a:t>	The Waterfall Model </a:t>
            </a:r>
            <a:br>
              <a:rPr lang="en-GB" b="1" dirty="0" smtClean="0"/>
            </a:br>
            <a:r>
              <a:rPr lang="en-GB" b="1" dirty="0" smtClean="0"/>
              <a:t>                                                                </a:t>
            </a:r>
            <a:r>
              <a:rPr lang="en-GB" sz="1800" b="1" dirty="0" smtClean="0"/>
              <a:t>Contd....</a:t>
            </a:r>
            <a:r>
              <a:rPr lang="en-GB" b="1" dirty="0" smtClean="0"/>
              <a:t/>
            </a:r>
            <a:br>
              <a:rPr lang="en-GB" b="1" dirty="0" smtClean="0"/>
            </a:br>
            <a:endParaRPr lang="en-US" dirty="0"/>
          </a:p>
        </p:txBody>
      </p:sp>
      <p:pic>
        <p:nvPicPr>
          <p:cNvPr id="30722" name="Picture 2"/>
          <p:cNvPicPr>
            <a:picLocks noChangeAspect="1" noChangeArrowheads="1"/>
          </p:cNvPicPr>
          <p:nvPr/>
        </p:nvPicPr>
        <p:blipFill>
          <a:blip r:embed="rId2" cstate="print"/>
          <a:srcRect/>
          <a:stretch>
            <a:fillRect/>
          </a:stretch>
        </p:blipFill>
        <p:spPr bwMode="auto">
          <a:xfrm>
            <a:off x="609600" y="1600200"/>
            <a:ext cx="5848350" cy="4800600"/>
          </a:xfrm>
          <a:prstGeom prst="rect">
            <a:avLst/>
          </a:prstGeom>
          <a:noFill/>
          <a:ln w="9525">
            <a:noFill/>
            <a:miter lim="800000"/>
            <a:headEnd/>
            <a:tailEnd/>
          </a:ln>
          <a:effectLst/>
        </p:spPr>
      </p:pic>
    </p:spTree>
    <p:extLst>
      <p:ext uri="{BB962C8B-B14F-4D97-AF65-F5344CB8AC3E}">
        <p14:creationId xmlns:p14="http://schemas.microsoft.com/office/powerpoint/2010/main" val="25660039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fontScale="47500" lnSpcReduction="20000"/>
          </a:bodyPr>
          <a:lstStyle/>
          <a:p>
            <a:pPr>
              <a:buNone/>
            </a:pPr>
            <a:r>
              <a:rPr lang="en-US" dirty="0" smtClean="0"/>
              <a:t>The sequential phases in Waterfall model are:</a:t>
            </a:r>
          </a:p>
          <a:p>
            <a:pPr>
              <a:buNone/>
            </a:pPr>
            <a:endParaRPr lang="en-US" dirty="0" smtClean="0"/>
          </a:p>
          <a:p>
            <a:pPr lvl="0"/>
            <a:r>
              <a:rPr lang="en-US" b="1" dirty="0" smtClean="0"/>
              <a:t>Requirement analysis:</a:t>
            </a:r>
            <a:r>
              <a:rPr lang="en-US" dirty="0" smtClean="0"/>
              <a:t> All possible requirements of the system to be developed are captured in this phase and documented in a requirement specification doc.</a:t>
            </a:r>
          </a:p>
          <a:p>
            <a:pPr lvl="0"/>
            <a:endParaRPr lang="en-US" dirty="0" smtClean="0"/>
          </a:p>
          <a:p>
            <a:pPr lvl="0"/>
            <a:r>
              <a:rPr lang="en-US" b="1" dirty="0" smtClean="0"/>
              <a:t>System Design:</a:t>
            </a:r>
            <a:r>
              <a:rPr lang="en-US" dirty="0" smtClean="0"/>
              <a:t> The requirement specifications from first phase are studied in this phase and system design is prepared. System Design helps in specifying hardware and system requirements and also helps in defining overall system architecture.</a:t>
            </a:r>
          </a:p>
          <a:p>
            <a:pPr lvl="0"/>
            <a:endParaRPr lang="en-US" dirty="0" smtClean="0"/>
          </a:p>
          <a:p>
            <a:pPr lvl="0"/>
            <a:r>
              <a:rPr lang="en-US" b="1" dirty="0" smtClean="0"/>
              <a:t>Implementation:</a:t>
            </a:r>
            <a:r>
              <a:rPr lang="en-US" dirty="0" smtClean="0"/>
              <a:t> With inputs from system design, the system is first developed in small programs called units, which are integrated in the next phase. Each unit is developed and tested for its functionality which is referred to as Unit Testing.</a:t>
            </a:r>
          </a:p>
          <a:p>
            <a:pPr lvl="0"/>
            <a:endParaRPr lang="en-US" dirty="0" smtClean="0"/>
          </a:p>
          <a:p>
            <a:pPr lvl="0"/>
            <a:r>
              <a:rPr lang="en-US" b="1" dirty="0" smtClean="0"/>
              <a:t>Testing:</a:t>
            </a:r>
            <a:r>
              <a:rPr lang="en-US" dirty="0" smtClean="0"/>
              <a:t> All the units developed in the implementation phase are integrated into a system after testing of each unit. Post integration the entire system is tested for any faults and failures.</a:t>
            </a:r>
          </a:p>
          <a:p>
            <a:pPr lvl="0"/>
            <a:endParaRPr lang="en-US" dirty="0" smtClean="0"/>
          </a:p>
          <a:p>
            <a:pPr lvl="0"/>
            <a:r>
              <a:rPr lang="en-US" b="1" dirty="0" smtClean="0"/>
              <a:t>Deployment of system:</a:t>
            </a:r>
            <a:r>
              <a:rPr lang="en-US" dirty="0" smtClean="0"/>
              <a:t> Once the functional and non functional testing is done, the product is deployed in the customer environment or released into the market.</a:t>
            </a:r>
          </a:p>
          <a:p>
            <a:pPr lvl="0"/>
            <a:endParaRPr lang="en-US" dirty="0" smtClean="0"/>
          </a:p>
          <a:p>
            <a:pPr lvl="0"/>
            <a:r>
              <a:rPr lang="en-US" b="1" dirty="0" smtClean="0"/>
              <a:t>Maintenance:</a:t>
            </a:r>
            <a:r>
              <a:rPr lang="en-US" dirty="0" smtClean="0"/>
              <a:t> There are some issues which come up in the client environment. To fix those issues patches are released. Also to enhance the product some better versions are released. Maintenance is done to deliver these changes in the customer environment.</a:t>
            </a:r>
          </a:p>
          <a:p>
            <a:endParaRPr lang="en-US" dirty="0"/>
          </a:p>
        </p:txBody>
      </p:sp>
      <p:sp>
        <p:nvSpPr>
          <p:cNvPr id="4" name="Title 1"/>
          <p:cNvSpPr>
            <a:spLocks noGrp="1"/>
          </p:cNvSpPr>
          <p:nvPr>
            <p:ph type="title"/>
          </p:nvPr>
        </p:nvSpPr>
        <p:spPr/>
        <p:txBody>
          <a:bodyPr>
            <a:normAutofit fontScale="90000"/>
          </a:bodyPr>
          <a:lstStyle/>
          <a:p>
            <a:r>
              <a:rPr lang="en-GB" b="1" dirty="0" smtClean="0"/>
              <a:t/>
            </a:r>
            <a:br>
              <a:rPr lang="en-GB" b="1" dirty="0" smtClean="0"/>
            </a:br>
            <a:r>
              <a:rPr lang="en-GB" b="1" dirty="0" smtClean="0"/>
              <a:t>	The Waterfall Model </a:t>
            </a:r>
            <a:br>
              <a:rPr lang="en-GB" b="1" dirty="0" smtClean="0"/>
            </a:br>
            <a:r>
              <a:rPr lang="en-GB" b="1" dirty="0" smtClean="0"/>
              <a:t>                                                                </a:t>
            </a:r>
            <a:r>
              <a:rPr lang="en-GB" sz="1800" b="1" dirty="0" smtClean="0"/>
              <a:t>Contd....</a:t>
            </a:r>
            <a:r>
              <a:rPr lang="en-GB" b="1" dirty="0" smtClean="0"/>
              <a:t/>
            </a:r>
            <a:br>
              <a:rPr lang="en-GB" b="1" dirty="0" smtClean="0"/>
            </a:br>
            <a:endParaRPr lang="en-US" dirty="0"/>
          </a:p>
        </p:txBody>
      </p:sp>
      <p:sp>
        <p:nvSpPr>
          <p:cNvPr id="5" name="Slide Number Placeholder 4"/>
          <p:cNvSpPr>
            <a:spLocks noGrp="1"/>
          </p:cNvSpPr>
          <p:nvPr>
            <p:ph type="sldNum" sz="quarter" idx="12"/>
          </p:nvPr>
        </p:nvSpPr>
        <p:spPr/>
        <p:txBody>
          <a:bodyPr/>
          <a:lstStyle/>
          <a:p>
            <a:fld id="{FC48C46C-D923-4BFD-8845-61E9572E9ED5}"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r>
              <a:rPr lang="en-US" dirty="0" smtClean="0">
                <a:latin typeface="Arial" pitchFamily="34" charset="0"/>
                <a:cs typeface="Arial" pitchFamily="34" charset="0"/>
              </a:rPr>
              <a:t>Waterfall Model</a:t>
            </a:r>
          </a:p>
          <a:p>
            <a:r>
              <a:rPr lang="en-US" b="1" dirty="0" smtClean="0">
                <a:latin typeface="Arial" pitchFamily="34" charset="0"/>
                <a:cs typeface="Arial" pitchFamily="34" charset="0"/>
              </a:rPr>
              <a:t>Applications</a:t>
            </a:r>
          </a:p>
          <a:p>
            <a:r>
              <a:rPr lang="en-US" dirty="0" smtClean="0">
                <a:latin typeface="Arial" pitchFamily="34" charset="0"/>
                <a:cs typeface="Arial" pitchFamily="34" charset="0"/>
              </a:rPr>
              <a:t>Advantages</a:t>
            </a:r>
          </a:p>
          <a:p>
            <a:r>
              <a:rPr lang="en-US" dirty="0" smtClean="0">
                <a:latin typeface="Arial" pitchFamily="34" charset="0"/>
                <a:cs typeface="Arial" pitchFamily="34" charset="0"/>
              </a:rPr>
              <a:t>Disadvantages</a:t>
            </a:r>
          </a:p>
          <a:p>
            <a:r>
              <a:rPr lang="en-US" dirty="0" smtClean="0">
                <a:latin typeface="Arial" pitchFamily="34" charset="0"/>
                <a:cs typeface="Arial" pitchFamily="34" charset="0"/>
              </a:rPr>
              <a:t>Problems</a:t>
            </a:r>
          </a:p>
          <a:p>
            <a:pPr marL="0" indent="0">
              <a:buNone/>
            </a:pPr>
            <a:endParaRPr lang="en-US" dirty="0" smtClean="0">
              <a:latin typeface="Arial" pitchFamily="34" charset="0"/>
              <a:cs typeface="Arial" pitchFamily="34" charset="0"/>
            </a:endParaRP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26</a:t>
            </a:fld>
            <a:endParaRPr lang="en-US"/>
          </a:p>
        </p:txBody>
      </p:sp>
    </p:spTree>
    <p:extLst>
      <p:ext uri="{BB962C8B-B14F-4D97-AF65-F5344CB8AC3E}">
        <p14:creationId xmlns:p14="http://schemas.microsoft.com/office/powerpoint/2010/main" val="29724027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Waterfall Application</a:t>
            </a:r>
            <a:br>
              <a:rPr lang="en-US" b="1" dirty="0" smtClean="0"/>
            </a:br>
            <a:endParaRPr lang="en-US" b="1"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algn="just">
              <a:buNone/>
            </a:pPr>
            <a:r>
              <a:rPr lang="en-US" dirty="0" smtClean="0"/>
              <a:t>	Some situations </a:t>
            </a:r>
            <a:r>
              <a:rPr lang="en-US" b="1" dirty="0" smtClean="0"/>
              <a:t>where the use of Waterfall model is most appropriate are:</a:t>
            </a:r>
          </a:p>
          <a:p>
            <a:pPr marL="0" indent="0" algn="just">
              <a:buNone/>
            </a:pPr>
            <a:endParaRPr lang="en-US" dirty="0" smtClean="0"/>
          </a:p>
          <a:p>
            <a:pPr algn="just"/>
            <a:r>
              <a:rPr lang="en-US" dirty="0"/>
              <a:t>The project is short.</a:t>
            </a:r>
          </a:p>
          <a:p>
            <a:pPr lvl="0" algn="just"/>
            <a:r>
              <a:rPr lang="en-US" dirty="0" smtClean="0"/>
              <a:t>Requirements are very well documented, clear and fixed.</a:t>
            </a:r>
          </a:p>
          <a:p>
            <a:pPr lvl="0" algn="just"/>
            <a:r>
              <a:rPr lang="en-US" dirty="0" smtClean="0"/>
              <a:t>Product definition is stable.</a:t>
            </a:r>
          </a:p>
          <a:p>
            <a:pPr lvl="0" algn="just"/>
            <a:r>
              <a:rPr lang="en-US" dirty="0" smtClean="0"/>
              <a:t>Technology is understood and is not dynamic.</a:t>
            </a:r>
          </a:p>
          <a:p>
            <a:pPr lvl="0" algn="just"/>
            <a:r>
              <a:rPr lang="en-US" dirty="0" smtClean="0"/>
              <a:t>There are no ambiguous requirements.</a:t>
            </a:r>
          </a:p>
          <a:p>
            <a:pPr lvl="0" algn="just"/>
            <a:r>
              <a:rPr lang="en-US" dirty="0" smtClean="0"/>
              <a:t>Ample resources with required expertise are available to support the product.</a:t>
            </a:r>
          </a:p>
          <a:p>
            <a:pPr algn="just">
              <a:lnSpc>
                <a:spcPct val="90000"/>
              </a:lnSpc>
            </a:pPr>
            <a:r>
              <a:rPr lang="en-US" dirty="0" smtClean="0">
                <a:solidFill>
                  <a:schemeClr val="tx1">
                    <a:lumMod val="95000"/>
                    <a:lumOff val="5000"/>
                  </a:schemeClr>
                </a:solidFill>
              </a:rPr>
              <a:t>Porting an existing product to a new platform.</a:t>
            </a:r>
          </a:p>
          <a:p>
            <a:pPr algn="just"/>
            <a:r>
              <a:rPr lang="en-US" dirty="0" smtClean="0">
                <a:solidFill>
                  <a:schemeClr val="tx1">
                    <a:lumMod val="95000"/>
                    <a:lumOff val="5000"/>
                  </a:schemeClr>
                </a:solidFill>
              </a:rPr>
              <a:t>Well suited for projects where requirements can be understood easily and technology decisions are easy i.e. for familiar type of projects it still may be the most optimum</a:t>
            </a:r>
            <a:endParaRPr lang="en-US" dirty="0" smtClean="0"/>
          </a:p>
          <a:p>
            <a:pPr algn="just"/>
            <a:endParaRPr lang="en-US" dirty="0" smtClean="0">
              <a:solidFill>
                <a:schemeClr val="tx1">
                  <a:lumMod val="95000"/>
                  <a:lumOff val="5000"/>
                </a:schemeClr>
              </a:solidFill>
            </a:endParaRPr>
          </a:p>
          <a:p>
            <a:pPr algn="just"/>
            <a:endParaRPr lang="en-US" dirty="0" smtClean="0">
              <a:solidFill>
                <a:schemeClr val="tx1">
                  <a:lumMod val="95000"/>
                  <a:lumOff val="5000"/>
                </a:schemeClr>
              </a:solidFill>
            </a:endParaRPr>
          </a:p>
          <a:p>
            <a:pPr lvl="0" algn="just"/>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r>
              <a:rPr lang="en-US" dirty="0" smtClean="0">
                <a:latin typeface="Arial" pitchFamily="34" charset="0"/>
                <a:cs typeface="Arial" pitchFamily="34" charset="0"/>
              </a:rPr>
              <a:t>Waterfall Model</a:t>
            </a:r>
          </a:p>
          <a:p>
            <a:r>
              <a:rPr lang="en-US" dirty="0" smtClean="0">
                <a:latin typeface="Arial" pitchFamily="34" charset="0"/>
                <a:cs typeface="Arial" pitchFamily="34" charset="0"/>
              </a:rPr>
              <a:t>Applications</a:t>
            </a:r>
          </a:p>
          <a:p>
            <a:r>
              <a:rPr lang="en-US" b="1" dirty="0" smtClean="0">
                <a:latin typeface="Arial" pitchFamily="34" charset="0"/>
                <a:cs typeface="Arial" pitchFamily="34" charset="0"/>
              </a:rPr>
              <a:t>Advantages</a:t>
            </a:r>
          </a:p>
          <a:p>
            <a:r>
              <a:rPr lang="en-US" dirty="0" smtClean="0">
                <a:latin typeface="Arial" pitchFamily="34" charset="0"/>
                <a:cs typeface="Arial" pitchFamily="34" charset="0"/>
              </a:rPr>
              <a:t>Disadvantages</a:t>
            </a:r>
          </a:p>
          <a:p>
            <a:r>
              <a:rPr lang="en-US" dirty="0" smtClean="0">
                <a:latin typeface="Arial" pitchFamily="34" charset="0"/>
                <a:cs typeface="Arial" pitchFamily="34" charset="0"/>
              </a:rPr>
              <a:t>Problems</a:t>
            </a:r>
          </a:p>
          <a:p>
            <a:pPr marL="0" indent="0">
              <a:buNone/>
            </a:pPr>
            <a:endParaRPr lang="en-US" dirty="0" smtClean="0">
              <a:latin typeface="Arial" pitchFamily="34" charset="0"/>
              <a:cs typeface="Arial" pitchFamily="34" charset="0"/>
            </a:endParaRP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28</a:t>
            </a:fld>
            <a:endParaRPr lang="en-US"/>
          </a:p>
        </p:txBody>
      </p:sp>
    </p:spTree>
    <p:extLst>
      <p:ext uri="{BB962C8B-B14F-4D97-AF65-F5344CB8AC3E}">
        <p14:creationId xmlns:p14="http://schemas.microsoft.com/office/powerpoint/2010/main" val="1397977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Waterfall Advantages</a:t>
            </a:r>
            <a:endParaRPr lang="en-US" dirty="0"/>
          </a:p>
        </p:txBody>
      </p:sp>
      <p:sp>
        <p:nvSpPr>
          <p:cNvPr id="3" name="Content Placeholder 2"/>
          <p:cNvSpPr>
            <a:spLocks noGrp="1"/>
          </p:cNvSpPr>
          <p:nvPr>
            <p:ph idx="1"/>
          </p:nvPr>
        </p:nvSpPr>
        <p:spPr>
          <a:xfrm>
            <a:off x="457200" y="1371600"/>
            <a:ext cx="8229600" cy="5105400"/>
          </a:xfrm>
        </p:spPr>
        <p:txBody>
          <a:bodyPr>
            <a:normAutofit fontScale="85000" lnSpcReduction="10000"/>
          </a:bodyPr>
          <a:lstStyle/>
          <a:p>
            <a:pPr lvl="0" algn="just"/>
            <a:r>
              <a:rPr lang="en-US" dirty="0" smtClean="0"/>
              <a:t>This model is </a:t>
            </a:r>
            <a:r>
              <a:rPr lang="en-US" b="1" dirty="0" smtClean="0"/>
              <a:t>simple and easy to understand </a:t>
            </a:r>
            <a:r>
              <a:rPr lang="en-US" dirty="0" smtClean="0"/>
              <a:t>and use.</a:t>
            </a:r>
          </a:p>
          <a:p>
            <a:pPr algn="just"/>
            <a:r>
              <a:rPr lang="en-US" b="1" dirty="0" smtClean="0"/>
              <a:t>Being a linear model</a:t>
            </a:r>
            <a:r>
              <a:rPr lang="en-US" dirty="0" smtClean="0"/>
              <a:t>, it is very simple to implement. The </a:t>
            </a:r>
            <a:r>
              <a:rPr lang="en-US" b="1" dirty="0" smtClean="0"/>
              <a:t>amount of resources required to implement this model are minimal.</a:t>
            </a:r>
          </a:p>
          <a:p>
            <a:pPr lvl="0" algn="just"/>
            <a:r>
              <a:rPr lang="en-US" dirty="0" smtClean="0"/>
              <a:t>Waterfall model </a:t>
            </a:r>
            <a:r>
              <a:rPr lang="en-US" b="1" dirty="0" smtClean="0"/>
              <a:t>works well for smaller projects </a:t>
            </a:r>
            <a:r>
              <a:rPr lang="en-US" dirty="0" smtClean="0"/>
              <a:t>where requirements are very well understood.</a:t>
            </a:r>
          </a:p>
          <a:p>
            <a:pPr lvl="0" algn="just"/>
            <a:r>
              <a:rPr lang="en-US" b="1" dirty="0" smtClean="0"/>
              <a:t>Documentation is produced at every stage of the software’s development</a:t>
            </a:r>
            <a:r>
              <a:rPr lang="en-US" dirty="0" smtClean="0"/>
              <a:t>. This makes understanding the product designing procedure, simpler.</a:t>
            </a:r>
          </a:p>
          <a:p>
            <a:pPr lvl="0" algn="just"/>
            <a:r>
              <a:rPr lang="en-US" dirty="0" smtClean="0"/>
              <a:t>After every major stage of software coding, testing is done to check the correct running of the code.</a:t>
            </a:r>
          </a:p>
          <a:p>
            <a:pPr algn="just"/>
            <a:r>
              <a:rPr lang="en-US" dirty="0" smtClean="0">
                <a:solidFill>
                  <a:schemeClr val="tx1">
                    <a:lumMod val="95000"/>
                    <a:lumOff val="5000"/>
                  </a:schemeClr>
                </a:solidFill>
              </a:rPr>
              <a:t>Sets requirements stability</a:t>
            </a:r>
          </a:p>
          <a:p>
            <a:pPr algn="just"/>
            <a:endParaRPr lang="en-US" dirty="0" smtClean="0"/>
          </a:p>
          <a:p>
            <a:pPr algn="just"/>
            <a:endParaRPr lang="en-US" dirty="0" smtClean="0"/>
          </a:p>
          <a:p>
            <a:pPr lvl="0" algn="just"/>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SOFTWARE LIFE CYCLE MODELS</a:t>
            </a:r>
          </a:p>
        </p:txBody>
      </p:sp>
      <p:sp>
        <p:nvSpPr>
          <p:cNvPr id="5123" name="Rectangle 3"/>
          <p:cNvSpPr>
            <a:spLocks noGrp="1" noChangeArrowheads="1"/>
          </p:cNvSpPr>
          <p:nvPr>
            <p:ph type="body" idx="1"/>
          </p:nvPr>
        </p:nvSpPr>
        <p:spPr>
          <a:xfrm>
            <a:off x="457200" y="1600200"/>
            <a:ext cx="8229600" cy="4800600"/>
          </a:xfrm>
        </p:spPr>
        <p:txBody>
          <a:bodyPr>
            <a:normAutofit fontScale="77500" lnSpcReduction="20000"/>
          </a:bodyPr>
          <a:lstStyle/>
          <a:p>
            <a:r>
              <a:rPr lang="en-US" dirty="0" smtClean="0"/>
              <a:t>It is often called a </a:t>
            </a:r>
            <a:r>
              <a:rPr lang="en-US" b="1" dirty="0" smtClean="0"/>
              <a:t>SDLC.</a:t>
            </a:r>
          </a:p>
          <a:p>
            <a:endParaRPr lang="en-US" dirty="0" smtClean="0"/>
          </a:p>
          <a:p>
            <a:pPr eaLnBrk="1" hangingPunct="1"/>
            <a:r>
              <a:rPr lang="en-US" dirty="0" smtClean="0"/>
              <a:t>Ultimate objective of SE is </a:t>
            </a:r>
            <a:r>
              <a:rPr lang="en-US" b="1" dirty="0" smtClean="0"/>
              <a:t>“to produce good quality maintainable software within reasonable time frame, and at affordable cost”.</a:t>
            </a:r>
          </a:p>
          <a:p>
            <a:pPr eaLnBrk="1" hangingPunct="1"/>
            <a:endParaRPr lang="en-US" b="1" dirty="0" smtClean="0"/>
          </a:p>
          <a:p>
            <a:pPr eaLnBrk="1" hangingPunct="1"/>
            <a:r>
              <a:rPr lang="en-US" dirty="0" smtClean="0"/>
              <a:t>Must have a matured process.</a:t>
            </a:r>
          </a:p>
          <a:p>
            <a:pPr eaLnBrk="1" hangingPunct="1"/>
            <a:endParaRPr lang="en-US" dirty="0" smtClean="0"/>
          </a:p>
          <a:p>
            <a:pPr eaLnBrk="1" hangingPunct="1"/>
            <a:r>
              <a:rPr lang="en-US" dirty="0" smtClean="0"/>
              <a:t>A key component of any software development process is the </a:t>
            </a:r>
            <a:r>
              <a:rPr lang="en-US" b="1" dirty="0" smtClean="0"/>
              <a:t>life cycle model </a:t>
            </a:r>
            <a:r>
              <a:rPr lang="en-US" dirty="0" smtClean="0"/>
              <a:t>on which the process is based.</a:t>
            </a:r>
          </a:p>
          <a:p>
            <a:pPr eaLnBrk="1" hangingPunct="1"/>
            <a:endParaRPr lang="en-US" dirty="0" smtClean="0"/>
          </a:p>
          <a:p>
            <a:pPr eaLnBrk="1" hangingPunct="1"/>
            <a:r>
              <a:rPr lang="en-US" dirty="0" smtClean="0"/>
              <a:t>Life cycle of the software starts from concept exploration and ends at the retirement of the software.</a:t>
            </a:r>
          </a:p>
        </p:txBody>
      </p:sp>
      <p:sp>
        <p:nvSpPr>
          <p:cNvPr id="5124" name="Slide Number Placeholder 4"/>
          <p:cNvSpPr>
            <a:spLocks noGrp="1"/>
          </p:cNvSpPr>
          <p:nvPr>
            <p:ph type="sldNum" sz="quarter" idx="12"/>
          </p:nvPr>
        </p:nvSpPr>
        <p:spPr>
          <a:noFill/>
        </p:spPr>
        <p:txBody>
          <a:bodyPr/>
          <a:lstStyle/>
          <a:p>
            <a:fld id="{71A1443C-3B6D-47AA-BAB9-1A316E1D8347}" type="slidenum">
              <a:rPr lang="en-US" smtClean="0">
                <a:latin typeface="Arial" pitchFamily="34" charset="0"/>
                <a:cs typeface="Arial" pitchFamily="34" charset="0"/>
              </a:rPr>
              <a:pPr/>
              <a:t>3</a:t>
            </a:fld>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r>
              <a:rPr lang="en-US" dirty="0" smtClean="0">
                <a:latin typeface="Arial" pitchFamily="34" charset="0"/>
                <a:cs typeface="Arial" pitchFamily="34" charset="0"/>
              </a:rPr>
              <a:t>Waterfall Model</a:t>
            </a:r>
          </a:p>
          <a:p>
            <a:r>
              <a:rPr lang="en-US" dirty="0" smtClean="0">
                <a:latin typeface="Arial" pitchFamily="34" charset="0"/>
                <a:cs typeface="Arial" pitchFamily="34" charset="0"/>
              </a:rPr>
              <a:t>Applications</a:t>
            </a:r>
          </a:p>
          <a:p>
            <a:r>
              <a:rPr lang="en-US" dirty="0" smtClean="0">
                <a:latin typeface="Arial" pitchFamily="34" charset="0"/>
                <a:cs typeface="Arial" pitchFamily="34" charset="0"/>
              </a:rPr>
              <a:t>Advantages</a:t>
            </a:r>
          </a:p>
          <a:p>
            <a:r>
              <a:rPr lang="en-US" b="1" dirty="0" smtClean="0">
                <a:latin typeface="Arial" pitchFamily="34" charset="0"/>
                <a:cs typeface="Arial" pitchFamily="34" charset="0"/>
              </a:rPr>
              <a:t>Disadvantages</a:t>
            </a:r>
          </a:p>
          <a:p>
            <a:r>
              <a:rPr lang="en-US" dirty="0" smtClean="0">
                <a:latin typeface="Arial" pitchFamily="34" charset="0"/>
                <a:cs typeface="Arial" pitchFamily="34" charset="0"/>
              </a:rPr>
              <a:t>Problems</a:t>
            </a:r>
          </a:p>
          <a:p>
            <a:pPr marL="0" indent="0">
              <a:buNone/>
            </a:pPr>
            <a:endParaRPr lang="en-US" dirty="0" smtClean="0">
              <a:latin typeface="Arial" pitchFamily="34" charset="0"/>
              <a:cs typeface="Arial" pitchFamily="34" charset="0"/>
            </a:endParaRP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30</a:t>
            </a:fld>
            <a:endParaRPr lang="en-US"/>
          </a:p>
        </p:txBody>
      </p:sp>
    </p:spTree>
    <p:extLst>
      <p:ext uri="{BB962C8B-B14F-4D97-AF65-F5344CB8AC3E}">
        <p14:creationId xmlns:p14="http://schemas.microsoft.com/office/powerpoint/2010/main" val="2308056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Waterfall Disadvantages</a:t>
            </a:r>
            <a:endParaRPr lang="en-US" dirty="0"/>
          </a:p>
        </p:txBody>
      </p:sp>
      <p:sp>
        <p:nvSpPr>
          <p:cNvPr id="3" name="Content Placeholder 2"/>
          <p:cNvSpPr>
            <a:spLocks noGrp="1"/>
          </p:cNvSpPr>
          <p:nvPr>
            <p:ph idx="1"/>
          </p:nvPr>
        </p:nvSpPr>
        <p:spPr>
          <a:xfrm>
            <a:off x="457200" y="1447800"/>
            <a:ext cx="8229600" cy="5181600"/>
          </a:xfrm>
        </p:spPr>
        <p:txBody>
          <a:bodyPr>
            <a:normAutofit fontScale="85000" lnSpcReduction="20000"/>
          </a:bodyPr>
          <a:lstStyle/>
          <a:p>
            <a:pPr algn="just">
              <a:lnSpc>
                <a:spcPct val="90000"/>
              </a:lnSpc>
            </a:pPr>
            <a:r>
              <a:rPr lang="en-US" dirty="0" smtClean="0"/>
              <a:t>Assumes that requirements can be specified and frozen early</a:t>
            </a:r>
          </a:p>
          <a:p>
            <a:pPr lvl="0" algn="just">
              <a:lnSpc>
                <a:spcPct val="90000"/>
              </a:lnSpc>
            </a:pPr>
            <a:r>
              <a:rPr lang="en-US" dirty="0"/>
              <a:t>Not suitable for the projects where requirements are at a moderate to high risk of changing.</a:t>
            </a:r>
          </a:p>
          <a:p>
            <a:pPr algn="just">
              <a:lnSpc>
                <a:spcPct val="90000"/>
              </a:lnSpc>
            </a:pPr>
            <a:r>
              <a:rPr lang="en-US" dirty="0" smtClean="0"/>
              <a:t>Follows the “big bang” approach – </a:t>
            </a:r>
            <a:r>
              <a:rPr lang="en-US" b="1" dirty="0" smtClean="0"/>
              <a:t>all or nothing delivery.</a:t>
            </a:r>
          </a:p>
          <a:p>
            <a:pPr lvl="0" algn="just">
              <a:lnSpc>
                <a:spcPct val="90000"/>
              </a:lnSpc>
            </a:pPr>
            <a:r>
              <a:rPr lang="en-US" dirty="0" smtClean="0"/>
              <a:t>High amounts of risk and uncertainty.</a:t>
            </a:r>
          </a:p>
          <a:p>
            <a:pPr algn="just">
              <a:lnSpc>
                <a:spcPct val="90000"/>
              </a:lnSpc>
            </a:pPr>
            <a:r>
              <a:rPr lang="en-US" dirty="0" smtClean="0"/>
              <a:t>Very document oriented, requiring docs at the end of each phase</a:t>
            </a:r>
          </a:p>
          <a:p>
            <a:pPr algn="just"/>
            <a:r>
              <a:rPr lang="en-US" dirty="0" smtClean="0"/>
              <a:t>You cannot  go back a step, if the design phase has gone wrong, things can get very complicated in the implementation phase.</a:t>
            </a:r>
          </a:p>
          <a:p>
            <a:pPr lvl="0" algn="just"/>
            <a:r>
              <a:rPr lang="en-US" dirty="0" smtClean="0"/>
              <a:t>Not a good model for long, complex and object-oriented projects.</a:t>
            </a:r>
          </a:p>
          <a:p>
            <a:pPr lvl="0" algn="just"/>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r>
              <a:rPr lang="en-US" dirty="0" smtClean="0">
                <a:latin typeface="Arial" pitchFamily="34" charset="0"/>
                <a:cs typeface="Arial" pitchFamily="34" charset="0"/>
              </a:rPr>
              <a:t>Waterfall Model</a:t>
            </a:r>
          </a:p>
          <a:p>
            <a:r>
              <a:rPr lang="en-US" dirty="0" smtClean="0">
                <a:latin typeface="Arial" pitchFamily="34" charset="0"/>
                <a:cs typeface="Arial" pitchFamily="34" charset="0"/>
              </a:rPr>
              <a:t>Applications</a:t>
            </a:r>
          </a:p>
          <a:p>
            <a:r>
              <a:rPr lang="en-US" dirty="0" smtClean="0">
                <a:latin typeface="Arial" pitchFamily="34" charset="0"/>
                <a:cs typeface="Arial" pitchFamily="34" charset="0"/>
              </a:rPr>
              <a:t>Advantages</a:t>
            </a:r>
          </a:p>
          <a:p>
            <a:r>
              <a:rPr lang="en-US" dirty="0" smtClean="0">
                <a:latin typeface="Arial" pitchFamily="34" charset="0"/>
                <a:cs typeface="Arial" pitchFamily="34" charset="0"/>
              </a:rPr>
              <a:t>Disadvantages</a:t>
            </a:r>
          </a:p>
          <a:p>
            <a:r>
              <a:rPr lang="en-US" b="1" dirty="0" smtClean="0">
                <a:latin typeface="Arial" pitchFamily="34" charset="0"/>
                <a:cs typeface="Arial" pitchFamily="34" charset="0"/>
              </a:rPr>
              <a:t>Problems</a:t>
            </a:r>
          </a:p>
          <a:p>
            <a:pPr marL="0" indent="0">
              <a:buNone/>
            </a:pPr>
            <a:endParaRPr lang="en-US" dirty="0" smtClean="0">
              <a:latin typeface="Arial" pitchFamily="34" charset="0"/>
              <a:cs typeface="Arial" pitchFamily="34" charset="0"/>
            </a:endParaRP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32</a:t>
            </a:fld>
            <a:endParaRPr lang="en-US"/>
          </a:p>
        </p:txBody>
      </p:sp>
    </p:spTree>
    <p:extLst>
      <p:ext uri="{BB962C8B-B14F-4D97-AF65-F5344CB8AC3E}">
        <p14:creationId xmlns:p14="http://schemas.microsoft.com/office/powerpoint/2010/main" val="1892684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Waterfall Problems</a:t>
            </a:r>
            <a:endParaRPr lang="en-US" b="1" dirty="0"/>
          </a:p>
        </p:txBody>
      </p:sp>
      <p:sp>
        <p:nvSpPr>
          <p:cNvPr id="4" name="Rectangle 3"/>
          <p:cNvSpPr/>
          <p:nvPr/>
        </p:nvSpPr>
        <p:spPr>
          <a:xfrm>
            <a:off x="533400" y="1600200"/>
            <a:ext cx="8077200" cy="4893647"/>
          </a:xfrm>
          <a:prstGeom prst="rect">
            <a:avLst/>
          </a:prstGeom>
        </p:spPr>
        <p:txBody>
          <a:bodyPr wrap="square">
            <a:spAutoFit/>
          </a:bodyPr>
          <a:lstStyle/>
          <a:p>
            <a:pPr algn="just">
              <a:buFont typeface="Arial"/>
              <a:buChar char="•"/>
              <a:defRPr/>
            </a:pPr>
            <a:r>
              <a:rPr lang="en-GB" sz="2400" dirty="0" smtClean="0"/>
              <a:t> It </a:t>
            </a:r>
            <a:r>
              <a:rPr lang="en-GB" sz="2400" b="1" dirty="0" smtClean="0"/>
              <a:t>doesn’t scale up </a:t>
            </a:r>
            <a:r>
              <a:rPr lang="en-GB" sz="2400" dirty="0" smtClean="0"/>
              <a:t>well for large projects.</a:t>
            </a:r>
          </a:p>
          <a:p>
            <a:pPr algn="just">
              <a:buFont typeface="Arial"/>
              <a:buChar char="•"/>
              <a:defRPr/>
            </a:pPr>
            <a:r>
              <a:rPr lang="en-GB" sz="2400" dirty="0" smtClean="0"/>
              <a:t> This model is </a:t>
            </a:r>
            <a:r>
              <a:rPr lang="en-GB" sz="2400" b="1" dirty="0" smtClean="0"/>
              <a:t>not suitable for accommodating any change</a:t>
            </a:r>
            <a:r>
              <a:rPr lang="en-GB" sz="2400" dirty="0" smtClean="0"/>
              <a:t>.</a:t>
            </a:r>
          </a:p>
          <a:p>
            <a:pPr algn="just">
              <a:buFont typeface="Arial"/>
              <a:buChar char="•"/>
              <a:defRPr/>
            </a:pPr>
            <a:r>
              <a:rPr lang="en-US" sz="2400" dirty="0" smtClean="0"/>
              <a:t> A working model is not available until late in the project time plan</a:t>
            </a:r>
            <a:endParaRPr lang="en-GB" sz="2400" dirty="0" smtClean="0"/>
          </a:p>
          <a:p>
            <a:pPr algn="just">
              <a:buFont typeface="Arial"/>
              <a:buChar char="•"/>
              <a:defRPr/>
            </a:pPr>
            <a:r>
              <a:rPr lang="en-US" sz="2400" dirty="0" smtClean="0"/>
              <a:t> Real projects rarely follow the sequential flow since they are always iterative</a:t>
            </a:r>
          </a:p>
          <a:p>
            <a:pPr algn="just">
              <a:buFont typeface="Arial" pitchFamily="34" charset="0"/>
              <a:buChar char="•"/>
            </a:pPr>
            <a:r>
              <a:rPr lang="en-US" sz="2400" dirty="0" smtClean="0"/>
              <a:t>  It is difficult to define all requirements at the beginning of the project.</a:t>
            </a:r>
          </a:p>
          <a:p>
            <a:pPr algn="just">
              <a:buFont typeface="Arial" pitchFamily="34" charset="0"/>
              <a:buChar char="•"/>
            </a:pPr>
            <a:r>
              <a:rPr lang="en-US" sz="2400" dirty="0" smtClean="0"/>
              <a:t> </a:t>
            </a:r>
            <a:r>
              <a:rPr lang="en-US" sz="2400" b="1" dirty="0" smtClean="0"/>
              <a:t>Once the product is ready then only it can be demoted to the end users. </a:t>
            </a:r>
            <a:r>
              <a:rPr lang="en-US" sz="2400" dirty="0" smtClean="0"/>
              <a:t>Once the product is developed and if any failure occurs then the cost of fixing such issues are very high, because we need to update everywhere from document till the logic.</a:t>
            </a:r>
          </a:p>
          <a:p>
            <a:pPr lvl="1" algn="just">
              <a:buFont typeface="Arial"/>
              <a:buChar char="–"/>
              <a:defRPr/>
            </a:pPr>
            <a:endParaRPr lang="en-GB" sz="2400" dirty="0" smtClean="0"/>
          </a:p>
        </p:txBody>
      </p:sp>
      <p:sp>
        <p:nvSpPr>
          <p:cNvPr id="5" name="Slide Number Placeholder 4"/>
          <p:cNvSpPr>
            <a:spLocks noGrp="1"/>
          </p:cNvSpPr>
          <p:nvPr>
            <p:ph type="sldNum" sz="quarter" idx="12"/>
          </p:nvPr>
        </p:nvSpPr>
        <p:spPr/>
        <p:txBody>
          <a:bodyPr/>
          <a:lstStyle/>
          <a:p>
            <a:fld id="{FC48C46C-D923-4BFD-8845-61E9572E9ED5}"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normAutofit/>
          </a:bodyPr>
          <a:lstStyle/>
          <a:p>
            <a:r>
              <a:rPr lang="en-US" b="1" dirty="0" smtClean="0">
                <a:latin typeface="Arial" pitchFamily="34" charset="0"/>
                <a:cs typeface="Arial" pitchFamily="34" charset="0"/>
              </a:rPr>
              <a:t>Iterative Model</a:t>
            </a:r>
          </a:p>
          <a:p>
            <a:r>
              <a:rPr lang="en-US" dirty="0" smtClean="0">
                <a:latin typeface="Arial" pitchFamily="34" charset="0"/>
                <a:cs typeface="Arial" pitchFamily="34" charset="0"/>
              </a:rPr>
              <a:t>Strengths</a:t>
            </a:r>
          </a:p>
          <a:p>
            <a:r>
              <a:rPr lang="en-US" dirty="0" smtClean="0">
                <a:latin typeface="Arial" pitchFamily="34" charset="0"/>
                <a:cs typeface="Arial" pitchFamily="34" charset="0"/>
              </a:rPr>
              <a:t>Weaknesses</a:t>
            </a:r>
          </a:p>
          <a:p>
            <a:r>
              <a:rPr lang="en-US" dirty="0" smtClean="0">
                <a:latin typeface="Arial" pitchFamily="34" charset="0"/>
                <a:cs typeface="Arial" pitchFamily="34" charset="0"/>
              </a:rPr>
              <a:t>When to use Iterative Model</a:t>
            </a:r>
          </a:p>
          <a:p>
            <a:r>
              <a:rPr lang="en-US" dirty="0" smtClean="0">
                <a:latin typeface="Arial" pitchFamily="34" charset="0"/>
                <a:cs typeface="Arial" pitchFamily="34" charset="0"/>
              </a:rPr>
              <a:t>Waterfall vs. Iterative Model</a:t>
            </a: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FABAD8D-AECF-490A-A1FE-C04B30B6DFA0}" type="slidenum">
              <a:rPr lang="en-US"/>
              <a:pPr/>
              <a:t>35</a:t>
            </a:fld>
            <a:endParaRPr lang="en-US"/>
          </a:p>
        </p:txBody>
      </p:sp>
      <p:sp>
        <p:nvSpPr>
          <p:cNvPr id="135170" name="Rectangle 2"/>
          <p:cNvSpPr>
            <a:spLocks noGrp="1" noChangeArrowheads="1"/>
          </p:cNvSpPr>
          <p:nvPr>
            <p:ph type="title"/>
          </p:nvPr>
        </p:nvSpPr>
        <p:spPr/>
        <p:txBody>
          <a:bodyPr/>
          <a:lstStyle/>
          <a:p>
            <a:r>
              <a:rPr lang="en-US" b="1" dirty="0"/>
              <a:t>Iterative </a:t>
            </a:r>
            <a:r>
              <a:rPr lang="en-US" b="1" dirty="0" smtClean="0"/>
              <a:t>Model</a:t>
            </a:r>
            <a:endParaRPr lang="en-US" b="1" dirty="0"/>
          </a:p>
        </p:txBody>
      </p:sp>
      <p:sp>
        <p:nvSpPr>
          <p:cNvPr id="135171" name="Rectangle 3"/>
          <p:cNvSpPr>
            <a:spLocks noGrp="1" noChangeArrowheads="1"/>
          </p:cNvSpPr>
          <p:nvPr>
            <p:ph type="body" idx="1"/>
          </p:nvPr>
        </p:nvSpPr>
        <p:spPr/>
        <p:txBody>
          <a:bodyPr>
            <a:normAutofit fontScale="92500"/>
          </a:bodyPr>
          <a:lstStyle/>
          <a:p>
            <a:pPr algn="just"/>
            <a:r>
              <a:rPr lang="en-US" sz="2800" dirty="0"/>
              <a:t>Counters the “</a:t>
            </a:r>
            <a:r>
              <a:rPr lang="en-US" sz="2800" b="1" dirty="0"/>
              <a:t>all or nothing</a:t>
            </a:r>
            <a:r>
              <a:rPr lang="en-US" sz="2800" dirty="0"/>
              <a:t>” drawback of the waterfall </a:t>
            </a:r>
            <a:r>
              <a:rPr lang="en-US" sz="2800" dirty="0" smtClean="0"/>
              <a:t>model</a:t>
            </a:r>
            <a:endParaRPr lang="en-US" sz="2800" dirty="0"/>
          </a:p>
          <a:p>
            <a:pPr algn="just"/>
            <a:r>
              <a:rPr lang="en-US" sz="2800" dirty="0" smtClean="0"/>
              <a:t>Develop </a:t>
            </a:r>
            <a:r>
              <a:rPr lang="en-US" sz="2800" dirty="0"/>
              <a:t>and deliver software in </a:t>
            </a:r>
            <a:r>
              <a:rPr lang="en-US" sz="2800" dirty="0" smtClean="0"/>
              <a:t>increments(small pieces)</a:t>
            </a:r>
            <a:endParaRPr lang="en-US" sz="2800" dirty="0"/>
          </a:p>
          <a:p>
            <a:pPr algn="just"/>
            <a:r>
              <a:rPr lang="en-US" sz="2800" dirty="0" smtClean="0"/>
              <a:t>Feedback </a:t>
            </a:r>
            <a:r>
              <a:rPr lang="en-US" sz="2800" dirty="0"/>
              <a:t>from one iteration is used in the future </a:t>
            </a:r>
            <a:r>
              <a:rPr lang="en-US" sz="2800" dirty="0" smtClean="0"/>
              <a:t>iterations</a:t>
            </a:r>
          </a:p>
          <a:p>
            <a:pPr algn="just"/>
            <a:r>
              <a:rPr lang="en-US" sz="2800" dirty="0" smtClean="0"/>
              <a:t>It </a:t>
            </a:r>
            <a:r>
              <a:rPr lang="en-US" sz="2800" b="1" dirty="0" smtClean="0"/>
              <a:t>does not attempt to start with a full specification of requirements</a:t>
            </a:r>
            <a:r>
              <a:rPr lang="en-US" sz="2800" dirty="0" smtClean="0"/>
              <a:t>.</a:t>
            </a:r>
          </a:p>
          <a:p>
            <a:pPr algn="just"/>
            <a:r>
              <a:rPr lang="en-US" sz="2800" dirty="0" smtClean="0"/>
              <a:t>The </a:t>
            </a:r>
            <a:r>
              <a:rPr lang="en-US" sz="2800" b="1" dirty="0" smtClean="0"/>
              <a:t>basic idea </a:t>
            </a:r>
            <a:r>
              <a:rPr lang="en-US" sz="2800" dirty="0" smtClean="0"/>
              <a:t>of this model is </a:t>
            </a:r>
            <a:r>
              <a:rPr lang="en-US" sz="2800" b="1" dirty="0" smtClean="0"/>
              <a:t>to start the process with requirements and iteratively enhance the requirements until the final software is implemented</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Iterative </a:t>
            </a:r>
            <a:r>
              <a:rPr lang="en-US" b="1" dirty="0" smtClean="0"/>
              <a:t>Model</a:t>
            </a:r>
            <a:br>
              <a:rPr lang="en-US" b="1" dirty="0" smtClean="0"/>
            </a:br>
            <a:r>
              <a:rPr lang="en-US" b="1" dirty="0"/>
              <a:t>	</a:t>
            </a:r>
            <a:r>
              <a:rPr lang="en-US" b="1" dirty="0" smtClean="0"/>
              <a:t>							</a:t>
            </a:r>
            <a:r>
              <a:rPr lang="en-US" sz="1600" b="1" dirty="0" smtClean="0"/>
              <a:t>Contd..</a:t>
            </a:r>
            <a:endParaRPr lang="en-US" sz="1600" b="1" dirty="0"/>
          </a:p>
        </p:txBody>
      </p:sp>
      <p:sp>
        <p:nvSpPr>
          <p:cNvPr id="3" name="Content Placeholder 2"/>
          <p:cNvSpPr>
            <a:spLocks noGrp="1"/>
          </p:cNvSpPr>
          <p:nvPr>
            <p:ph idx="1"/>
          </p:nvPr>
        </p:nvSpPr>
        <p:spPr/>
        <p:txBody>
          <a:bodyPr/>
          <a:lstStyle/>
          <a:p>
            <a:endParaRPr lang="en-US" dirty="0"/>
          </a:p>
        </p:txBody>
      </p:sp>
      <p:pic>
        <p:nvPicPr>
          <p:cNvPr id="4" name="Picture 3" descr="Iterative model example"/>
          <p:cNvPicPr/>
          <p:nvPr/>
        </p:nvPicPr>
        <p:blipFill>
          <a:blip r:embed="rId2" cstate="print"/>
          <a:srcRect/>
          <a:stretch>
            <a:fillRect/>
          </a:stretch>
        </p:blipFill>
        <p:spPr bwMode="auto">
          <a:xfrm>
            <a:off x="1752600" y="4114800"/>
            <a:ext cx="5105400" cy="1581150"/>
          </a:xfrm>
          <a:prstGeom prst="rect">
            <a:avLst/>
          </a:prstGeom>
          <a:noFill/>
          <a:ln w="9525">
            <a:noFill/>
            <a:miter lim="800000"/>
            <a:headEnd/>
            <a:tailEnd/>
          </a:ln>
        </p:spPr>
      </p:pic>
      <p:sp>
        <p:nvSpPr>
          <p:cNvPr id="30721" name="Rectangle 1"/>
          <p:cNvSpPr>
            <a:spLocks noChangeArrowheads="1"/>
          </p:cNvSpPr>
          <p:nvPr/>
        </p:nvSpPr>
        <p:spPr bwMode="auto">
          <a:xfrm>
            <a:off x="436756" y="1613210"/>
            <a:ext cx="8001000" cy="132343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As shown in the image below, in the first iteration the </a:t>
            </a:r>
            <a:r>
              <a:rPr kumimoji="0" lang="en-US" sz="2000"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whole painting is sketched roughly</a:t>
            </a:r>
            <a:r>
              <a:rPr kumimoji="0" lang="en-US" sz="20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then in the second iteration </a:t>
            </a:r>
            <a:r>
              <a:rPr kumimoji="0" lang="en-US" sz="2000"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colors are filled </a:t>
            </a:r>
            <a:r>
              <a:rPr kumimoji="0" lang="en-US" sz="20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and in the third iteration </a:t>
            </a:r>
            <a:r>
              <a:rPr kumimoji="0" lang="en-US" sz="2000"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finishing is done</a:t>
            </a:r>
            <a:r>
              <a:rPr kumimoji="0" lang="en-US" sz="20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Hence, in iterative model the </a:t>
            </a:r>
            <a:r>
              <a:rPr kumimoji="0" lang="en-US" sz="2000"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whole product is developed step by step</a:t>
            </a:r>
            <a:r>
              <a:rPr kumimoji="0" lang="en-US" sz="20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FC48C46C-D923-4BFD-8845-61E9572E9ED5}"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BA32CB8-961A-4E14-B626-3755BC47EB7D}" type="slidenum">
              <a:rPr lang="en-US"/>
              <a:pPr/>
              <a:t>37</a:t>
            </a:fld>
            <a:endParaRPr lang="en-US"/>
          </a:p>
        </p:txBody>
      </p:sp>
      <p:pic>
        <p:nvPicPr>
          <p:cNvPr id="136195" name="Picture 3" descr="Fig2-7"/>
          <p:cNvPicPr>
            <a:picLocks noGrp="1" noChangeAspect="1" noChangeArrowheads="1"/>
          </p:cNvPicPr>
          <p:nvPr>
            <p:ph idx="1"/>
          </p:nvPr>
        </p:nvPicPr>
        <p:blipFill>
          <a:blip r:embed="rId2" cstate="print"/>
          <a:srcRect/>
          <a:stretch>
            <a:fillRect/>
          </a:stretch>
        </p:blipFill>
        <p:spPr>
          <a:xfrm>
            <a:off x="838200" y="3512789"/>
            <a:ext cx="7086600" cy="2843561"/>
          </a:xfrm>
        </p:spPr>
      </p:pic>
      <p:sp>
        <p:nvSpPr>
          <p:cNvPr id="2" name="Rectangle 1"/>
          <p:cNvSpPr/>
          <p:nvPr/>
        </p:nvSpPr>
        <p:spPr>
          <a:xfrm>
            <a:off x="609600" y="1858673"/>
            <a:ext cx="7010400" cy="923330"/>
          </a:xfrm>
          <a:prstGeom prst="rect">
            <a:avLst/>
          </a:prstGeom>
        </p:spPr>
        <p:txBody>
          <a:bodyPr wrap="square">
            <a:spAutoFit/>
          </a:bodyPr>
          <a:lstStyle/>
          <a:p>
            <a:pPr algn="just"/>
            <a:r>
              <a:rPr lang="en-US" dirty="0">
                <a:solidFill>
                  <a:srgbClr val="333333"/>
                </a:solidFill>
                <a:latin typeface="Arial" pitchFamily="34" charset="0"/>
                <a:ea typeface="Times New Roman" pitchFamily="18" charset="0"/>
                <a:cs typeface="Arial" pitchFamily="34" charset="0"/>
              </a:rPr>
              <a:t>In the diagram below, when we </a:t>
            </a:r>
            <a:r>
              <a:rPr lang="en-US" dirty="0">
                <a:latin typeface="Arial" pitchFamily="34" charset="0"/>
                <a:ea typeface="Times New Roman" pitchFamily="18" charset="0"/>
                <a:cs typeface="Arial" pitchFamily="34" charset="0"/>
                <a:hlinkClick r:id="rId3"/>
              </a:rPr>
              <a:t>work</a:t>
            </a:r>
            <a:r>
              <a:rPr lang="en-US" dirty="0">
                <a:solidFill>
                  <a:srgbClr val="333333"/>
                </a:solidFill>
                <a:latin typeface="Arial" pitchFamily="34" charset="0"/>
                <a:ea typeface="Times New Roman" pitchFamily="18" charset="0"/>
                <a:cs typeface="Arial" pitchFamily="34" charset="0"/>
              </a:rPr>
              <a:t> </a:t>
            </a:r>
            <a:r>
              <a:rPr lang="en-US" b="1" dirty="0">
                <a:solidFill>
                  <a:srgbClr val="333333"/>
                </a:solidFill>
                <a:latin typeface="Arial" pitchFamily="34" charset="0"/>
                <a:ea typeface="Times New Roman" pitchFamily="18" charset="0"/>
                <a:cs typeface="Arial" pitchFamily="34" charset="0"/>
              </a:rPr>
              <a:t>iteratively </a:t>
            </a:r>
            <a:r>
              <a:rPr lang="en-US" b="1" dirty="0" smtClean="0">
                <a:solidFill>
                  <a:srgbClr val="333333"/>
                </a:solidFill>
                <a:latin typeface="Arial" pitchFamily="34" charset="0"/>
                <a:ea typeface="Times New Roman" pitchFamily="18" charset="0"/>
                <a:cs typeface="Arial" pitchFamily="34" charset="0"/>
              </a:rPr>
              <a:t>we </a:t>
            </a:r>
            <a:r>
              <a:rPr lang="en-US" b="1" dirty="0">
                <a:solidFill>
                  <a:srgbClr val="333333"/>
                </a:solidFill>
                <a:latin typeface="Arial" pitchFamily="34" charset="0"/>
                <a:ea typeface="Times New Roman" pitchFamily="18" charset="0"/>
                <a:cs typeface="Arial" pitchFamily="34" charset="0"/>
              </a:rPr>
              <a:t>create rough product or product piece in one iteration, then review it and improve it in next iteration and so on until it’s finished. </a:t>
            </a:r>
            <a:endParaRPr lang="en-US" b="1" dirty="0"/>
          </a:p>
        </p:txBody>
      </p:sp>
      <p:sp>
        <p:nvSpPr>
          <p:cNvPr id="8" name="Title 1"/>
          <p:cNvSpPr>
            <a:spLocks noGrp="1"/>
          </p:cNvSpPr>
          <p:nvPr>
            <p:ph type="title"/>
          </p:nvPr>
        </p:nvSpPr>
        <p:spPr>
          <a:xfrm>
            <a:off x="457200" y="274638"/>
            <a:ext cx="8229600" cy="1143000"/>
          </a:xfrm>
        </p:spPr>
        <p:txBody>
          <a:bodyPr>
            <a:normAutofit fontScale="90000"/>
          </a:bodyPr>
          <a:lstStyle/>
          <a:p>
            <a:r>
              <a:rPr lang="en-US" b="1" dirty="0"/>
              <a:t>Iterative </a:t>
            </a:r>
            <a:r>
              <a:rPr lang="en-US" b="1" dirty="0" smtClean="0"/>
              <a:t>Model</a:t>
            </a:r>
            <a:br>
              <a:rPr lang="en-US" b="1" dirty="0" smtClean="0"/>
            </a:br>
            <a:r>
              <a:rPr lang="en-US" b="1" dirty="0"/>
              <a:t>	</a:t>
            </a:r>
            <a:r>
              <a:rPr lang="en-US" b="1" dirty="0" smtClean="0"/>
              <a:t>							</a:t>
            </a:r>
            <a:r>
              <a:rPr lang="en-US" sz="1600" b="1" dirty="0" smtClean="0"/>
              <a:t>Contd..</a:t>
            </a:r>
            <a:endParaRPr lang="en-US" sz="16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81140" y="1905000"/>
            <a:ext cx="4135619" cy="369332"/>
          </a:xfrm>
          <a:prstGeom prst="rect">
            <a:avLst/>
          </a:prstGeom>
        </p:spPr>
        <p:txBody>
          <a:bodyPr wrap="none">
            <a:spAutoFit/>
          </a:bodyPr>
          <a:lstStyle/>
          <a:p>
            <a:r>
              <a:rPr lang="en-US" dirty="0"/>
              <a:t>Can be viewed as a sequence of waterfalls</a:t>
            </a:r>
          </a:p>
        </p:txBody>
      </p:sp>
      <p:sp>
        <p:nvSpPr>
          <p:cNvPr id="7" name="Title 1"/>
          <p:cNvSpPr>
            <a:spLocks noGrp="1"/>
          </p:cNvSpPr>
          <p:nvPr>
            <p:ph type="title"/>
          </p:nvPr>
        </p:nvSpPr>
        <p:spPr>
          <a:xfrm>
            <a:off x="457200" y="274638"/>
            <a:ext cx="8229600" cy="1143000"/>
          </a:xfrm>
        </p:spPr>
        <p:txBody>
          <a:bodyPr>
            <a:normAutofit fontScale="90000"/>
          </a:bodyPr>
          <a:lstStyle/>
          <a:p>
            <a:r>
              <a:rPr lang="en-US" b="1" dirty="0"/>
              <a:t>Iterative </a:t>
            </a:r>
            <a:r>
              <a:rPr lang="en-US" b="1" dirty="0" smtClean="0"/>
              <a:t>Enhancement Model</a:t>
            </a:r>
            <a:br>
              <a:rPr lang="en-US" b="1" dirty="0" smtClean="0"/>
            </a:br>
            <a:r>
              <a:rPr lang="en-US" b="1" dirty="0"/>
              <a:t>	</a:t>
            </a:r>
            <a:r>
              <a:rPr lang="en-US" b="1" dirty="0" smtClean="0"/>
              <a:t>							</a:t>
            </a:r>
            <a:r>
              <a:rPr lang="en-US" sz="1600" b="1" dirty="0" smtClean="0"/>
              <a:t>Contd..</a:t>
            </a:r>
            <a:endParaRPr lang="en-US" sz="1600" b="1" dirty="0"/>
          </a:p>
        </p:txBody>
      </p:sp>
      <p:sp>
        <p:nvSpPr>
          <p:cNvPr id="6" name="Content Placeholder 5"/>
          <p:cNvSpPr>
            <a:spLocks noGrp="1"/>
          </p:cNvSpPr>
          <p:nvPr>
            <p:ph idx="1"/>
          </p:nvPr>
        </p:nvSpPr>
        <p:spPr/>
        <p:txBody>
          <a:bodyPr/>
          <a:lstStyle/>
          <a:p>
            <a:pPr>
              <a:buNone/>
            </a:pPr>
            <a:endParaRPr lang="en-US" dirty="0"/>
          </a:p>
        </p:txBody>
      </p:sp>
      <p:pic>
        <p:nvPicPr>
          <p:cNvPr id="8" name="Picture 7" descr="http://zestinfotech.com/wp-content/uploads/2011/08/waterfall_model.png"/>
          <p:cNvPicPr/>
          <p:nvPr/>
        </p:nvPicPr>
        <p:blipFill>
          <a:blip r:embed="rId2" cstate="print"/>
          <a:srcRect/>
          <a:stretch>
            <a:fillRect/>
          </a:stretch>
        </p:blipFill>
        <p:spPr bwMode="auto">
          <a:xfrm>
            <a:off x="381000" y="2286001"/>
            <a:ext cx="8153400" cy="37338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fld id="{FC48C46C-D923-4BFD-8845-61E9572E9ED5}" type="slidenum">
              <a:rPr lang="en-US" smtClean="0"/>
              <a:pPr/>
              <a:t>38</a:t>
            </a:fld>
            <a:endParaRPr lang="en-US"/>
          </a:p>
        </p:txBody>
      </p:sp>
    </p:spTree>
    <p:extLst>
      <p:ext uri="{BB962C8B-B14F-4D97-AF65-F5344CB8AC3E}">
        <p14:creationId xmlns:p14="http://schemas.microsoft.com/office/powerpoint/2010/main" val="17416237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normAutofit/>
          </a:bodyPr>
          <a:lstStyle/>
          <a:p>
            <a:r>
              <a:rPr lang="en-US" dirty="0" smtClean="0">
                <a:latin typeface="Arial" pitchFamily="34" charset="0"/>
                <a:cs typeface="Arial" pitchFamily="34" charset="0"/>
              </a:rPr>
              <a:t>Iterative</a:t>
            </a:r>
            <a:r>
              <a:rPr lang="en-US" b="1" dirty="0" smtClean="0">
                <a:latin typeface="Arial" pitchFamily="34" charset="0"/>
                <a:cs typeface="Arial" pitchFamily="34" charset="0"/>
              </a:rPr>
              <a:t> </a:t>
            </a:r>
            <a:r>
              <a:rPr lang="en-US" dirty="0" smtClean="0">
                <a:latin typeface="Arial" pitchFamily="34" charset="0"/>
                <a:cs typeface="Arial" pitchFamily="34" charset="0"/>
              </a:rPr>
              <a:t>Model</a:t>
            </a:r>
          </a:p>
          <a:p>
            <a:r>
              <a:rPr lang="en-US" b="1" dirty="0" smtClean="0">
                <a:latin typeface="Arial" pitchFamily="34" charset="0"/>
                <a:cs typeface="Arial" pitchFamily="34" charset="0"/>
              </a:rPr>
              <a:t>Strengths</a:t>
            </a:r>
          </a:p>
          <a:p>
            <a:r>
              <a:rPr lang="en-US" dirty="0" smtClean="0">
                <a:latin typeface="Arial" pitchFamily="34" charset="0"/>
                <a:cs typeface="Arial" pitchFamily="34" charset="0"/>
              </a:rPr>
              <a:t>Weaknesses</a:t>
            </a:r>
          </a:p>
          <a:p>
            <a:r>
              <a:rPr lang="en-US" dirty="0" smtClean="0">
                <a:latin typeface="Arial" pitchFamily="34" charset="0"/>
                <a:cs typeface="Arial" pitchFamily="34" charset="0"/>
              </a:rPr>
              <a:t>When to use Iterative Model</a:t>
            </a:r>
          </a:p>
          <a:p>
            <a:r>
              <a:rPr lang="en-US" dirty="0" smtClean="0">
                <a:latin typeface="Arial" pitchFamily="34" charset="0"/>
                <a:cs typeface="Arial" pitchFamily="34" charset="0"/>
              </a:rPr>
              <a:t>Waterfall vs. Iterative Model</a:t>
            </a: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lstStyle/>
          <a:p>
            <a:pPr eaLnBrk="1" hangingPunct="1"/>
            <a:r>
              <a:rPr lang="en-US" dirty="0" smtClean="0"/>
              <a:t>What is software life cycle model</a:t>
            </a:r>
          </a:p>
          <a:p>
            <a:pPr eaLnBrk="1" hangingPunct="1"/>
            <a:r>
              <a:rPr lang="en-US" b="1" dirty="0" smtClean="0"/>
              <a:t>SDLC</a:t>
            </a:r>
          </a:p>
          <a:p>
            <a:r>
              <a:rPr lang="en-US" dirty="0" smtClean="0">
                <a:latin typeface="Arial" pitchFamily="34" charset="0"/>
                <a:cs typeface="Arial" pitchFamily="34" charset="0"/>
              </a:rPr>
              <a:t>Why SDLC?</a:t>
            </a:r>
          </a:p>
          <a:p>
            <a:r>
              <a:rPr lang="en-US" dirty="0" smtClean="0">
                <a:latin typeface="Arial" pitchFamily="34" charset="0"/>
                <a:cs typeface="Arial" pitchFamily="34" charset="0"/>
              </a:rPr>
              <a:t>Build and Fix Model</a:t>
            </a: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lstStyle/>
          <a:p>
            <a:r>
              <a:rPr lang="en-US" b="1" dirty="0" smtClean="0"/>
              <a:t>Incremental Model Strengths </a:t>
            </a:r>
            <a:endParaRPr lang="en-US" b="1" dirty="0"/>
          </a:p>
        </p:txBody>
      </p:sp>
      <p:sp>
        <p:nvSpPr>
          <p:cNvPr id="465923" name="Rectangle 3"/>
          <p:cNvSpPr>
            <a:spLocks noGrp="1" noChangeArrowheads="1"/>
          </p:cNvSpPr>
          <p:nvPr>
            <p:ph type="body" idx="1"/>
          </p:nvPr>
        </p:nvSpPr>
        <p:spPr>
          <a:xfrm>
            <a:off x="457200" y="1600200"/>
            <a:ext cx="8229600" cy="5257800"/>
          </a:xfrm>
        </p:spPr>
        <p:txBody>
          <a:bodyPr>
            <a:normAutofit fontScale="92500" lnSpcReduction="20000"/>
          </a:bodyPr>
          <a:lstStyle/>
          <a:p>
            <a:pPr lvl="0" algn="just"/>
            <a:r>
              <a:rPr lang="en-US" sz="2800" dirty="0" smtClean="0"/>
              <a:t>Get-as-you-pay</a:t>
            </a:r>
          </a:p>
          <a:p>
            <a:pPr lvl="0" algn="just"/>
            <a:r>
              <a:rPr lang="en-US" sz="2800" b="1" dirty="0" smtClean="0"/>
              <a:t>Early feedback is generated </a:t>
            </a:r>
            <a:r>
              <a:rPr lang="en-US" sz="2800" dirty="0" smtClean="0"/>
              <a:t>because implementation occurs rapidly for a small subset of the software.</a:t>
            </a:r>
          </a:p>
          <a:p>
            <a:pPr lvl="0" algn="just"/>
            <a:r>
              <a:rPr lang="en-US" sz="2800" dirty="0" smtClean="0"/>
              <a:t>There is an </a:t>
            </a:r>
            <a:r>
              <a:rPr lang="en-US" sz="2800" b="1" dirty="0" smtClean="0"/>
              <a:t>emphasis on reuse</a:t>
            </a:r>
            <a:r>
              <a:rPr lang="en-US" sz="2800" dirty="0" smtClean="0"/>
              <a:t>. This includes the reuse of code, processes, templates, and tools. It is usually faster to assemble pre-built components than to build everything from scratch.</a:t>
            </a:r>
          </a:p>
          <a:p>
            <a:pPr algn="just"/>
            <a:r>
              <a:rPr lang="en-US" sz="2800" dirty="0" smtClean="0">
                <a:solidFill>
                  <a:schemeClr val="tx1">
                    <a:lumMod val="95000"/>
                    <a:lumOff val="5000"/>
                  </a:schemeClr>
                </a:solidFill>
              </a:rPr>
              <a:t>Risk </a:t>
            </a:r>
            <a:r>
              <a:rPr lang="en-US" sz="2800" dirty="0">
                <a:solidFill>
                  <a:schemeClr val="tx1">
                    <a:lumMod val="95000"/>
                    <a:lumOff val="5000"/>
                  </a:schemeClr>
                </a:solidFill>
              </a:rPr>
              <a:t>of changing requirements is </a:t>
            </a:r>
            <a:r>
              <a:rPr lang="en-US" sz="2800" dirty="0" smtClean="0">
                <a:solidFill>
                  <a:schemeClr val="tx1">
                    <a:lumMod val="95000"/>
                    <a:lumOff val="5000"/>
                  </a:schemeClr>
                </a:solidFill>
              </a:rPr>
              <a:t>reduced</a:t>
            </a:r>
            <a:endParaRPr lang="en-US" sz="2800" dirty="0" smtClean="0"/>
          </a:p>
          <a:p>
            <a:pPr lvl="0" algn="just"/>
            <a:r>
              <a:rPr lang="en-US" sz="2800" dirty="0" smtClean="0"/>
              <a:t>In iterative model </a:t>
            </a:r>
            <a:r>
              <a:rPr lang="en-US" sz="2800" b="1" dirty="0" smtClean="0"/>
              <a:t>we are building and improving the product step by step. Hence we can track the defects at early stages. This avoids the downward flow of the defects.</a:t>
            </a:r>
          </a:p>
          <a:p>
            <a:pPr lvl="0" algn="just"/>
            <a:r>
              <a:rPr lang="en-US" sz="2800" dirty="0" smtClean="0"/>
              <a:t>In iterative model </a:t>
            </a:r>
            <a:r>
              <a:rPr lang="en-US" sz="2800" b="1" dirty="0" smtClean="0"/>
              <a:t>less time is spent on documenting and more time is given for designing</a:t>
            </a:r>
            <a:r>
              <a:rPr lang="en-US" sz="2800" dirty="0" smtClean="0"/>
              <a:t>.</a:t>
            </a:r>
          </a:p>
          <a:p>
            <a:pPr algn="just"/>
            <a:endParaRPr lang="en-US" sz="2800" dirty="0">
              <a:solidFill>
                <a:schemeClr val="tx1">
                  <a:lumMod val="95000"/>
                  <a:lumOff val="5000"/>
                </a:schemeClr>
              </a:solidFill>
            </a:endParaRPr>
          </a:p>
          <a:p>
            <a:pPr algn="just"/>
            <a:endParaRPr lang="en-US" sz="2800" dirty="0">
              <a:solidFill>
                <a:srgbClr val="FFFF00"/>
              </a:solidFill>
            </a:endParaRPr>
          </a:p>
        </p:txBody>
      </p:sp>
      <p:sp>
        <p:nvSpPr>
          <p:cNvPr id="4" name="Slide Number Placeholder 3"/>
          <p:cNvSpPr>
            <a:spLocks noGrp="1"/>
          </p:cNvSpPr>
          <p:nvPr>
            <p:ph type="sldNum" sz="quarter" idx="12"/>
          </p:nvPr>
        </p:nvSpPr>
        <p:spPr/>
        <p:txBody>
          <a:bodyPr/>
          <a:lstStyle/>
          <a:p>
            <a:fld id="{FC48C46C-D923-4BFD-8845-61E9572E9ED5}"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normAutofit/>
          </a:bodyPr>
          <a:lstStyle/>
          <a:p>
            <a:r>
              <a:rPr lang="en-US" dirty="0" smtClean="0">
                <a:latin typeface="Arial" pitchFamily="34" charset="0"/>
                <a:cs typeface="Arial" pitchFamily="34" charset="0"/>
              </a:rPr>
              <a:t>Iterative</a:t>
            </a:r>
            <a:r>
              <a:rPr lang="en-US" b="1" dirty="0" smtClean="0">
                <a:latin typeface="Arial" pitchFamily="34" charset="0"/>
                <a:cs typeface="Arial" pitchFamily="34" charset="0"/>
              </a:rPr>
              <a:t> </a:t>
            </a:r>
            <a:r>
              <a:rPr lang="en-US" dirty="0" smtClean="0">
                <a:latin typeface="Arial" pitchFamily="34" charset="0"/>
                <a:cs typeface="Arial" pitchFamily="34" charset="0"/>
              </a:rPr>
              <a:t>Model</a:t>
            </a:r>
          </a:p>
          <a:p>
            <a:r>
              <a:rPr lang="en-US" dirty="0" smtClean="0">
                <a:latin typeface="Arial" pitchFamily="34" charset="0"/>
                <a:cs typeface="Arial" pitchFamily="34" charset="0"/>
              </a:rPr>
              <a:t>Strengths</a:t>
            </a:r>
          </a:p>
          <a:p>
            <a:r>
              <a:rPr lang="en-US" b="1" dirty="0" smtClean="0">
                <a:latin typeface="Arial" pitchFamily="34" charset="0"/>
                <a:cs typeface="Arial" pitchFamily="34" charset="0"/>
              </a:rPr>
              <a:t>Weaknesses</a:t>
            </a:r>
          </a:p>
          <a:p>
            <a:r>
              <a:rPr lang="en-US" dirty="0" smtClean="0">
                <a:latin typeface="Arial" pitchFamily="34" charset="0"/>
                <a:cs typeface="Arial" pitchFamily="34" charset="0"/>
              </a:rPr>
              <a:t>When to use Iterative Model</a:t>
            </a:r>
          </a:p>
          <a:p>
            <a:r>
              <a:rPr lang="en-US" dirty="0" smtClean="0">
                <a:latin typeface="Arial" pitchFamily="34" charset="0"/>
                <a:cs typeface="Arial" pitchFamily="34" charset="0"/>
              </a:rPr>
              <a:t>Waterfall vs. Iterative Model</a:t>
            </a: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r>
              <a:rPr lang="en-US" b="1" dirty="0"/>
              <a:t>Incremental Model Weaknesses </a:t>
            </a:r>
          </a:p>
        </p:txBody>
      </p:sp>
      <p:sp>
        <p:nvSpPr>
          <p:cNvPr id="466947" name="Rectangle 3"/>
          <p:cNvSpPr>
            <a:spLocks noGrp="1" noChangeArrowheads="1"/>
          </p:cNvSpPr>
          <p:nvPr>
            <p:ph type="body" idx="1"/>
          </p:nvPr>
        </p:nvSpPr>
        <p:spPr/>
        <p:txBody>
          <a:bodyPr>
            <a:normAutofit fontScale="92500" lnSpcReduction="20000"/>
          </a:bodyPr>
          <a:lstStyle/>
          <a:p>
            <a:pPr algn="just">
              <a:lnSpc>
                <a:spcPct val="90000"/>
              </a:lnSpc>
            </a:pPr>
            <a:r>
              <a:rPr lang="en-US" b="1" dirty="0" smtClean="0">
                <a:solidFill>
                  <a:schemeClr val="tx1">
                    <a:lumMod val="95000"/>
                    <a:lumOff val="5000"/>
                  </a:schemeClr>
                </a:solidFill>
              </a:rPr>
              <a:t>Rework may increase</a:t>
            </a:r>
          </a:p>
          <a:p>
            <a:pPr algn="just">
              <a:lnSpc>
                <a:spcPct val="90000"/>
              </a:lnSpc>
            </a:pPr>
            <a:r>
              <a:rPr lang="en-US" b="1" dirty="0" smtClean="0">
                <a:solidFill>
                  <a:schemeClr val="tx1">
                    <a:lumMod val="95000"/>
                    <a:lumOff val="5000"/>
                  </a:schemeClr>
                </a:solidFill>
              </a:rPr>
              <a:t>Requires </a:t>
            </a:r>
            <a:r>
              <a:rPr lang="en-US" b="1" dirty="0">
                <a:solidFill>
                  <a:schemeClr val="tx1">
                    <a:lumMod val="95000"/>
                    <a:lumOff val="5000"/>
                  </a:schemeClr>
                </a:solidFill>
              </a:rPr>
              <a:t>good planning and design</a:t>
            </a:r>
          </a:p>
          <a:p>
            <a:pPr algn="just">
              <a:lnSpc>
                <a:spcPct val="90000"/>
              </a:lnSpc>
            </a:pPr>
            <a:r>
              <a:rPr lang="en-US" b="1" dirty="0">
                <a:solidFill>
                  <a:schemeClr val="tx1">
                    <a:lumMod val="95000"/>
                    <a:lumOff val="5000"/>
                  </a:schemeClr>
                </a:solidFill>
              </a:rPr>
              <a:t>Requires early definition of a complete and fully functional system </a:t>
            </a:r>
            <a:r>
              <a:rPr lang="en-US" dirty="0">
                <a:solidFill>
                  <a:schemeClr val="tx1">
                    <a:lumMod val="95000"/>
                    <a:lumOff val="5000"/>
                  </a:schemeClr>
                </a:solidFill>
              </a:rPr>
              <a:t>to allow for the definition of increments</a:t>
            </a:r>
          </a:p>
          <a:p>
            <a:pPr lvl="0"/>
            <a:r>
              <a:rPr lang="en-US" b="1" dirty="0" smtClean="0"/>
              <a:t>Becomes invalid when there is time constraint</a:t>
            </a:r>
            <a:r>
              <a:rPr lang="en-US" dirty="0" smtClean="0"/>
              <a:t> on the project schedule or when the users cannot accept the phased deliverables.</a:t>
            </a:r>
          </a:p>
          <a:p>
            <a:pPr lvl="0" algn="just"/>
            <a:r>
              <a:rPr lang="en-US" b="1" dirty="0" smtClean="0"/>
              <a:t>Costly system architecture</a:t>
            </a:r>
            <a:r>
              <a:rPr lang="en-US" dirty="0" smtClean="0"/>
              <a:t> or design issues may arise because not all requirements are gathered up front for the entire lifecycle</a:t>
            </a:r>
          </a:p>
          <a:p>
            <a:pPr algn="just">
              <a:lnSpc>
                <a:spcPct val="90000"/>
              </a:lnSpc>
            </a:pPr>
            <a:endParaRPr lang="en-US" dirty="0">
              <a:solidFill>
                <a:schemeClr val="tx1">
                  <a:lumMod val="95000"/>
                  <a:lumOff val="5000"/>
                </a:schemeClr>
              </a:solidFill>
            </a:endParaRPr>
          </a:p>
          <a:p>
            <a:pPr algn="just">
              <a:lnSpc>
                <a:spcPct val="90000"/>
              </a:lnSpc>
            </a:pPr>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normAutofit/>
          </a:bodyPr>
          <a:lstStyle/>
          <a:p>
            <a:r>
              <a:rPr lang="en-US" dirty="0" smtClean="0">
                <a:latin typeface="Arial" pitchFamily="34" charset="0"/>
                <a:cs typeface="Arial" pitchFamily="34" charset="0"/>
              </a:rPr>
              <a:t>Iterative</a:t>
            </a:r>
            <a:r>
              <a:rPr lang="en-US" b="1" dirty="0" smtClean="0">
                <a:latin typeface="Arial" pitchFamily="34" charset="0"/>
                <a:cs typeface="Arial" pitchFamily="34" charset="0"/>
              </a:rPr>
              <a:t> </a:t>
            </a:r>
            <a:r>
              <a:rPr lang="en-US" dirty="0" smtClean="0">
                <a:latin typeface="Arial" pitchFamily="34" charset="0"/>
                <a:cs typeface="Arial" pitchFamily="34" charset="0"/>
              </a:rPr>
              <a:t>Model</a:t>
            </a:r>
          </a:p>
          <a:p>
            <a:r>
              <a:rPr lang="en-US" dirty="0" smtClean="0">
                <a:latin typeface="Arial" pitchFamily="34" charset="0"/>
                <a:cs typeface="Arial" pitchFamily="34" charset="0"/>
              </a:rPr>
              <a:t>Strengths</a:t>
            </a:r>
          </a:p>
          <a:p>
            <a:r>
              <a:rPr lang="en-US" dirty="0" smtClean="0">
                <a:latin typeface="Arial" pitchFamily="34" charset="0"/>
                <a:cs typeface="Arial" pitchFamily="34" charset="0"/>
              </a:rPr>
              <a:t>Weaknesses</a:t>
            </a:r>
          </a:p>
          <a:p>
            <a:r>
              <a:rPr lang="en-US" b="1" dirty="0" smtClean="0">
                <a:latin typeface="Arial" pitchFamily="34" charset="0"/>
                <a:cs typeface="Arial" pitchFamily="34" charset="0"/>
              </a:rPr>
              <a:t>When to use Iterative Model</a:t>
            </a:r>
          </a:p>
          <a:p>
            <a:r>
              <a:rPr lang="en-US" dirty="0" smtClean="0">
                <a:latin typeface="Arial" pitchFamily="34" charset="0"/>
                <a:cs typeface="Arial" pitchFamily="34" charset="0"/>
              </a:rPr>
              <a:t>Waterfall vs. Iterative Model</a:t>
            </a: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p:txBody>
          <a:bodyPr/>
          <a:lstStyle/>
          <a:p>
            <a:r>
              <a:rPr lang="en-US" sz="4000" b="1" dirty="0"/>
              <a:t>When to use the </a:t>
            </a:r>
            <a:r>
              <a:rPr lang="en-US" sz="4000" b="1" dirty="0" smtClean="0"/>
              <a:t>Iterative Model </a:t>
            </a:r>
            <a:endParaRPr lang="en-US" sz="4000" b="1" dirty="0"/>
          </a:p>
        </p:txBody>
      </p:sp>
      <p:sp>
        <p:nvSpPr>
          <p:cNvPr id="467971" name="Rectangle 3"/>
          <p:cNvSpPr>
            <a:spLocks noGrp="1" noChangeArrowheads="1"/>
          </p:cNvSpPr>
          <p:nvPr>
            <p:ph type="body" idx="1"/>
          </p:nvPr>
        </p:nvSpPr>
        <p:spPr>
          <a:xfrm>
            <a:off x="457200" y="1447800"/>
            <a:ext cx="8229600" cy="5105400"/>
          </a:xfrm>
        </p:spPr>
        <p:txBody>
          <a:bodyPr>
            <a:normAutofit/>
          </a:bodyPr>
          <a:lstStyle/>
          <a:p>
            <a:pPr algn="just"/>
            <a:r>
              <a:rPr lang="en-US" sz="2800" b="1" dirty="0" smtClean="0">
                <a:solidFill>
                  <a:schemeClr val="tx1">
                    <a:lumMod val="95000"/>
                    <a:lumOff val="5000"/>
                  </a:schemeClr>
                </a:solidFill>
              </a:rPr>
              <a:t>When risk of long projects cannot be taken</a:t>
            </a:r>
          </a:p>
          <a:p>
            <a:pPr algn="just"/>
            <a:r>
              <a:rPr lang="en-US" sz="2800" b="1" dirty="0" smtClean="0"/>
              <a:t>Used </a:t>
            </a:r>
            <a:r>
              <a:rPr lang="en-US" sz="2800" b="1" dirty="0"/>
              <a:t>commonly in businesses who want quick response for software</a:t>
            </a:r>
          </a:p>
          <a:p>
            <a:pPr algn="just"/>
            <a:r>
              <a:rPr lang="en-US" sz="2800" dirty="0" smtClean="0">
                <a:solidFill>
                  <a:schemeClr val="tx1">
                    <a:lumMod val="95000"/>
                    <a:lumOff val="5000"/>
                  </a:schemeClr>
                </a:solidFill>
              </a:rPr>
              <a:t>Most </a:t>
            </a:r>
            <a:r>
              <a:rPr lang="en-US" sz="2800" dirty="0">
                <a:solidFill>
                  <a:schemeClr val="tx1">
                    <a:lumMod val="95000"/>
                    <a:lumOff val="5000"/>
                  </a:schemeClr>
                </a:solidFill>
              </a:rPr>
              <a:t>of the </a:t>
            </a:r>
            <a:r>
              <a:rPr lang="en-US" sz="2800" b="1" dirty="0">
                <a:solidFill>
                  <a:schemeClr val="tx1">
                    <a:lumMod val="95000"/>
                    <a:lumOff val="5000"/>
                  </a:schemeClr>
                </a:solidFill>
              </a:rPr>
              <a:t>requirements are known up-front but are expected to evolve over time</a:t>
            </a:r>
          </a:p>
          <a:p>
            <a:pPr algn="just"/>
            <a:r>
              <a:rPr lang="en-US" sz="2800" dirty="0" smtClean="0">
                <a:solidFill>
                  <a:schemeClr val="tx1">
                    <a:lumMod val="95000"/>
                    <a:lumOff val="5000"/>
                  </a:schemeClr>
                </a:solidFill>
              </a:rPr>
              <a:t>On </a:t>
            </a:r>
            <a:r>
              <a:rPr lang="en-US" sz="2800" dirty="0">
                <a:solidFill>
                  <a:schemeClr val="tx1">
                    <a:lumMod val="95000"/>
                    <a:lumOff val="5000"/>
                  </a:schemeClr>
                </a:solidFill>
              </a:rPr>
              <a:t>projects which have </a:t>
            </a:r>
            <a:r>
              <a:rPr lang="en-US" sz="2800" b="1" dirty="0">
                <a:solidFill>
                  <a:schemeClr val="tx1">
                    <a:lumMod val="95000"/>
                    <a:lumOff val="5000"/>
                  </a:schemeClr>
                </a:solidFill>
              </a:rPr>
              <a:t>lengthy development schedules</a:t>
            </a:r>
          </a:p>
          <a:p>
            <a:pPr algn="just"/>
            <a:r>
              <a:rPr lang="en-US" sz="2800" b="1" dirty="0">
                <a:solidFill>
                  <a:schemeClr val="tx1">
                    <a:lumMod val="95000"/>
                    <a:lumOff val="5000"/>
                  </a:schemeClr>
                </a:solidFill>
              </a:rPr>
              <a:t>On a project with new </a:t>
            </a:r>
            <a:r>
              <a:rPr lang="en-US" sz="2800" b="1" dirty="0" smtClean="0">
                <a:solidFill>
                  <a:schemeClr val="tx1">
                    <a:lumMod val="95000"/>
                    <a:lumOff val="5000"/>
                  </a:schemeClr>
                </a:solidFill>
              </a:rPr>
              <a:t>technology</a:t>
            </a:r>
          </a:p>
          <a:p>
            <a:pPr lvl="0" algn="just"/>
            <a:r>
              <a:rPr lang="en-US" sz="2800" dirty="0" smtClean="0"/>
              <a:t>When the </a:t>
            </a:r>
            <a:r>
              <a:rPr lang="en-US" sz="2800" b="1" dirty="0" smtClean="0"/>
              <a:t>project is big</a:t>
            </a:r>
            <a:r>
              <a:rPr lang="en-US" sz="2800" dirty="0" smtClean="0"/>
              <a:t>.</a:t>
            </a:r>
          </a:p>
          <a:p>
            <a:pPr algn="just"/>
            <a:endParaRPr lang="en-US" sz="2800" dirty="0">
              <a:solidFill>
                <a:schemeClr val="tx1">
                  <a:lumMod val="95000"/>
                  <a:lumOff val="5000"/>
                </a:schemeClr>
              </a:solidFill>
            </a:endParaRPr>
          </a:p>
          <a:p>
            <a:pPr algn="just"/>
            <a:endParaRPr lang="en-US" sz="2800" dirty="0">
              <a:solidFill>
                <a:schemeClr val="tx1">
                  <a:lumMod val="95000"/>
                  <a:lumOff val="5000"/>
                </a:schemeClr>
              </a:solidFill>
            </a:endParaRPr>
          </a:p>
          <a:p>
            <a:pPr algn="just"/>
            <a:endParaRPr lang="en-US" sz="2800"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Outline</a:t>
            </a:r>
          </a:p>
        </p:txBody>
      </p:sp>
      <p:sp>
        <p:nvSpPr>
          <p:cNvPr id="33794" name="Content Placeholder 2"/>
          <p:cNvSpPr>
            <a:spLocks noGrp="1"/>
          </p:cNvSpPr>
          <p:nvPr>
            <p:ph idx="1"/>
          </p:nvPr>
        </p:nvSpPr>
        <p:spPr/>
        <p:txBody>
          <a:bodyPr>
            <a:normAutofit/>
          </a:bodyPr>
          <a:lstStyle/>
          <a:p>
            <a:r>
              <a:rPr lang="en-US" dirty="0" smtClean="0">
                <a:latin typeface="Arial" pitchFamily="34" charset="0"/>
                <a:cs typeface="Arial" pitchFamily="34" charset="0"/>
              </a:rPr>
              <a:t>Iterative</a:t>
            </a:r>
            <a:r>
              <a:rPr lang="en-US" b="1" dirty="0" smtClean="0">
                <a:latin typeface="Arial" pitchFamily="34" charset="0"/>
                <a:cs typeface="Arial" pitchFamily="34" charset="0"/>
              </a:rPr>
              <a:t> </a:t>
            </a:r>
            <a:r>
              <a:rPr lang="en-US" dirty="0" smtClean="0">
                <a:latin typeface="Arial" pitchFamily="34" charset="0"/>
                <a:cs typeface="Arial" pitchFamily="34" charset="0"/>
              </a:rPr>
              <a:t>Model</a:t>
            </a:r>
          </a:p>
          <a:p>
            <a:r>
              <a:rPr lang="en-US" dirty="0" smtClean="0">
                <a:latin typeface="Arial" pitchFamily="34" charset="0"/>
                <a:cs typeface="Arial" pitchFamily="34" charset="0"/>
              </a:rPr>
              <a:t>Strengths</a:t>
            </a:r>
          </a:p>
          <a:p>
            <a:r>
              <a:rPr lang="en-US" dirty="0" smtClean="0">
                <a:latin typeface="Arial" pitchFamily="34" charset="0"/>
                <a:cs typeface="Arial" pitchFamily="34" charset="0"/>
              </a:rPr>
              <a:t>Weaknesses</a:t>
            </a:r>
          </a:p>
          <a:p>
            <a:r>
              <a:rPr lang="en-US" dirty="0" smtClean="0">
                <a:latin typeface="Arial" pitchFamily="34" charset="0"/>
                <a:cs typeface="Arial" pitchFamily="34" charset="0"/>
              </a:rPr>
              <a:t>When to use Iterative Model</a:t>
            </a:r>
          </a:p>
          <a:p>
            <a:r>
              <a:rPr lang="en-US" b="1" dirty="0" smtClean="0">
                <a:latin typeface="Arial" pitchFamily="34" charset="0"/>
                <a:cs typeface="Arial" pitchFamily="34" charset="0"/>
              </a:rPr>
              <a:t>Waterfall vs. Iterative Model</a:t>
            </a:r>
          </a:p>
          <a:p>
            <a:endParaRPr lang="en-US" b="1"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hlinkClick r:id="rId2"/>
              </a:rPr>
              <a:t/>
            </a:r>
            <a:br>
              <a:rPr lang="en-US" b="1" dirty="0" smtClean="0">
                <a:hlinkClick r:id="rId2"/>
              </a:rPr>
            </a:br>
            <a:r>
              <a:rPr lang="en-US" b="1" u="sng" dirty="0" smtClean="0"/>
              <a:t>Waterfall versus Iterative development Model</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Which software development model(SDLC Model)is best suited for frequently changing requirements ? </a:t>
            </a:r>
          </a:p>
          <a:p>
            <a:pPr algn="just"/>
            <a:r>
              <a:rPr lang="en-US" dirty="0" smtClean="0"/>
              <a:t>Which software development model(SDLC Model)is best suited when the client's requirements are changing near the release date? </a:t>
            </a:r>
          </a:p>
        </p:txBody>
      </p:sp>
      <p:sp>
        <p:nvSpPr>
          <p:cNvPr id="4" name="Slide Number Placeholder 3"/>
          <p:cNvSpPr>
            <a:spLocks noGrp="1"/>
          </p:cNvSpPr>
          <p:nvPr>
            <p:ph type="sldNum" sz="quarter" idx="12"/>
          </p:nvPr>
        </p:nvSpPr>
        <p:spPr/>
        <p:txBody>
          <a:bodyPr/>
          <a:lstStyle/>
          <a:p>
            <a:fld id="{FC48C46C-D923-4BFD-8845-61E9572E9ED5}"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Most people would answer in two words</a:t>
            </a:r>
          </a:p>
          <a:p>
            <a:pPr>
              <a:buNone/>
            </a:pPr>
            <a:endParaRPr lang="en-US" b="1" dirty="0" smtClean="0"/>
          </a:p>
          <a:p>
            <a:pPr>
              <a:buNone/>
            </a:pPr>
            <a:endParaRPr lang="en-US" b="1" dirty="0" smtClean="0"/>
          </a:p>
          <a:p>
            <a:pPr>
              <a:buNone/>
            </a:pPr>
            <a:r>
              <a:rPr lang="en-US" b="1" dirty="0" smtClean="0"/>
              <a:t>			Iterative Development</a:t>
            </a:r>
            <a:endParaRPr lang="en-US" dirty="0" smtClean="0"/>
          </a:p>
          <a:p>
            <a:endParaRPr lang="en-US" dirty="0"/>
          </a:p>
        </p:txBody>
      </p:sp>
      <p:sp>
        <p:nvSpPr>
          <p:cNvPr id="4" name="Title 1"/>
          <p:cNvSpPr>
            <a:spLocks noGrp="1"/>
          </p:cNvSpPr>
          <p:nvPr>
            <p:ph type="title"/>
          </p:nvPr>
        </p:nvSpPr>
        <p:spPr>
          <a:xfrm>
            <a:off x="457200" y="274638"/>
            <a:ext cx="8229600" cy="1143000"/>
          </a:xfrm>
        </p:spPr>
        <p:txBody>
          <a:bodyPr>
            <a:normAutofit fontScale="90000"/>
          </a:bodyPr>
          <a:lstStyle/>
          <a:p>
            <a:r>
              <a:rPr lang="en-US" b="1" dirty="0" smtClean="0">
                <a:hlinkClick r:id="rId2"/>
              </a:rPr>
              <a:t/>
            </a:r>
            <a:br>
              <a:rPr lang="en-US" b="1" dirty="0" smtClean="0">
                <a:hlinkClick r:id="rId2"/>
              </a:rPr>
            </a:br>
            <a:r>
              <a:rPr lang="en-US" b="1" u="sng" dirty="0" smtClean="0"/>
              <a:t>Waterfall versus Iterative development Model</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lstStyle/>
          <a:p>
            <a:fld id="{FC48C46C-D923-4BFD-8845-61E9572E9ED5}"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sz="2000" dirty="0" smtClean="0">
                <a:latin typeface="Arial" pitchFamily="34" charset="0"/>
                <a:cs typeface="Arial" pitchFamily="34" charset="0"/>
              </a:rPr>
              <a:t>The waterfall has a series of </a:t>
            </a:r>
            <a:r>
              <a:rPr lang="en-US" sz="2000" b="1" dirty="0" smtClean="0">
                <a:latin typeface="Arial" pitchFamily="34" charset="0"/>
                <a:cs typeface="Arial" pitchFamily="34" charset="0"/>
              </a:rPr>
              <a:t>sequential phases</a:t>
            </a:r>
            <a:r>
              <a:rPr lang="en-US" sz="2000" dirty="0" smtClean="0">
                <a:latin typeface="Arial" pitchFamily="34" charset="0"/>
                <a:cs typeface="Arial" pitchFamily="34" charset="0"/>
              </a:rPr>
              <a:t> whereas Iterative model comprises the features of waterfall model in an </a:t>
            </a:r>
            <a:r>
              <a:rPr lang="en-US" sz="2000" b="1" dirty="0" smtClean="0">
                <a:latin typeface="Arial" pitchFamily="34" charset="0"/>
                <a:cs typeface="Arial" pitchFamily="34" charset="0"/>
              </a:rPr>
              <a:t>iterative manner. </a:t>
            </a:r>
          </a:p>
          <a:p>
            <a:pPr algn="just"/>
            <a:r>
              <a:rPr lang="en-US" sz="2000" dirty="0" smtClean="0"/>
              <a:t>An iterative </a:t>
            </a:r>
            <a:r>
              <a:rPr lang="en-US" sz="2000" dirty="0" smtClean="0">
                <a:hlinkClick r:id="rId2" tooltip="Software development models"/>
              </a:rPr>
              <a:t>life cycle model</a:t>
            </a:r>
            <a:r>
              <a:rPr lang="en-US" sz="2000" dirty="0" smtClean="0"/>
              <a:t> </a:t>
            </a:r>
            <a:r>
              <a:rPr lang="en-US" sz="2000" b="1" dirty="0" smtClean="0"/>
              <a:t>does not attempt to start with a full specification of requirements, whereas waterfall model does.</a:t>
            </a:r>
          </a:p>
          <a:p>
            <a:pPr algn="just"/>
            <a:r>
              <a:rPr lang="en-US" sz="2000" dirty="0" smtClean="0"/>
              <a:t>At the end of each waterfall phase, a </a:t>
            </a:r>
            <a:r>
              <a:rPr lang="en-US" sz="2000" b="1" dirty="0" smtClean="0"/>
              <a:t>"gate review" can be used to determine that the phase has been completed successfully before proceeding with the project. If the phase's deliverables are not acceptable, </a:t>
            </a:r>
            <a:r>
              <a:rPr lang="en-US" sz="2000" dirty="0" smtClean="0"/>
              <a:t>the project may simply be stopped or it may return to a prior phase to redefine the project but in iterative we are building and improving the product step by step.</a:t>
            </a:r>
          </a:p>
          <a:p>
            <a:pPr algn="just"/>
            <a:r>
              <a:rPr lang="en-US" sz="2000" b="1" dirty="0" smtClean="0"/>
              <a:t> </a:t>
            </a:r>
            <a:r>
              <a:rPr lang="en-US" sz="2000" dirty="0" smtClean="0"/>
              <a:t>The common concern about waterfall projects is that</a:t>
            </a:r>
            <a:r>
              <a:rPr lang="en-US" sz="2000" b="1" dirty="0" smtClean="0"/>
              <a:t> there can be a long delay between project initiation and when the </a:t>
            </a:r>
            <a:r>
              <a:rPr lang="en-US" sz="2000" b="1" u="sng" dirty="0" smtClean="0">
                <a:hlinkClick r:id="rId3"/>
              </a:rPr>
              <a:t>user</a:t>
            </a:r>
            <a:r>
              <a:rPr lang="en-US" sz="2000" b="1" dirty="0" smtClean="0"/>
              <a:t> has their first opportunity to see what's actually been developed</a:t>
            </a:r>
            <a:r>
              <a:rPr lang="en-US" sz="2000" dirty="0" smtClean="0"/>
              <a:t>,  whereas in iterative projects, product soonly present to the user for feedback.</a:t>
            </a:r>
            <a:endParaRPr lang="en-US" sz="2000" dirty="0">
              <a:latin typeface="Arial" pitchFamily="34" charset="0"/>
              <a:cs typeface="Arial" pitchFamily="34" charset="0"/>
            </a:endParaRPr>
          </a:p>
        </p:txBody>
      </p:sp>
      <p:sp>
        <p:nvSpPr>
          <p:cNvPr id="4" name="Title 1"/>
          <p:cNvSpPr>
            <a:spLocks noGrp="1"/>
          </p:cNvSpPr>
          <p:nvPr>
            <p:ph type="title"/>
          </p:nvPr>
        </p:nvSpPr>
        <p:spPr>
          <a:xfrm>
            <a:off x="457200" y="274638"/>
            <a:ext cx="8229600" cy="1143000"/>
          </a:xfrm>
        </p:spPr>
        <p:txBody>
          <a:bodyPr>
            <a:normAutofit fontScale="90000"/>
          </a:bodyPr>
          <a:lstStyle/>
          <a:p>
            <a:r>
              <a:rPr lang="en-US" b="1" dirty="0" smtClean="0">
                <a:hlinkClick r:id="rId4"/>
              </a:rPr>
              <a:t/>
            </a:r>
            <a:br>
              <a:rPr lang="en-US" b="1" dirty="0" smtClean="0">
                <a:hlinkClick r:id="rId4"/>
              </a:rPr>
            </a:br>
            <a:r>
              <a:rPr lang="en-US" b="1" u="sng" dirty="0" smtClean="0"/>
              <a:t>Waterfall versus Iterative development Model</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lstStyle/>
          <a:p>
            <a:fld id="{FC48C46C-D923-4BFD-8845-61E9572E9ED5}"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b="1" dirty="0" smtClean="0">
                <a:latin typeface="Arial" pitchFamily="34" charset="0"/>
                <a:cs typeface="Arial" pitchFamily="34" charset="0"/>
              </a:rPr>
              <a:t>Evolutionary Process Model</a:t>
            </a:r>
          </a:p>
          <a:p>
            <a:r>
              <a:rPr lang="en-US" sz="2800" dirty="0" smtClean="0">
                <a:latin typeface="Arial" pitchFamily="34" charset="0"/>
                <a:cs typeface="Arial" pitchFamily="34" charset="0"/>
              </a:rPr>
              <a:t>Applications</a:t>
            </a:r>
            <a:endParaRPr lang="en-US" sz="2800" dirty="0">
              <a:latin typeface="Arial" pitchFamily="34" charset="0"/>
              <a:cs typeface="Arial" pitchFamily="34" charset="0"/>
            </a:endParaRPr>
          </a:p>
          <a:p>
            <a:r>
              <a:rPr lang="en-US" sz="2800" dirty="0">
                <a:latin typeface="Arial" pitchFamily="34" charset="0"/>
                <a:cs typeface="Arial" pitchFamily="34" charset="0"/>
              </a:rPr>
              <a:t>Advantages</a:t>
            </a:r>
          </a:p>
          <a:p>
            <a:r>
              <a:rPr lang="en-US" sz="2800" dirty="0">
                <a:latin typeface="Arial" pitchFamily="34" charset="0"/>
                <a:cs typeface="Arial" pitchFamily="34" charset="0"/>
              </a:rPr>
              <a:t>Disadvantages</a:t>
            </a:r>
          </a:p>
          <a:p>
            <a:r>
              <a:rPr lang="en-US" sz="2800" dirty="0">
                <a:latin typeface="Arial" pitchFamily="34" charset="0"/>
                <a:cs typeface="Arial" pitchFamily="34" charset="0"/>
              </a:rPr>
              <a:t>Problems</a:t>
            </a:r>
          </a:p>
          <a:p>
            <a:r>
              <a:rPr lang="en-US" sz="2800" dirty="0" smtClean="0"/>
              <a:t>Difference between Evolutionary and Iterative Models</a:t>
            </a:r>
            <a:endParaRPr lang="en-US" sz="2800"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SDLC</a:t>
            </a:r>
            <a:endParaRPr lang="en-US" b="1" dirty="0"/>
          </a:p>
        </p:txBody>
      </p:sp>
      <p:sp>
        <p:nvSpPr>
          <p:cNvPr id="3" name="Content Placeholder 2"/>
          <p:cNvSpPr>
            <a:spLocks noGrp="1"/>
          </p:cNvSpPr>
          <p:nvPr>
            <p:ph idx="1"/>
          </p:nvPr>
        </p:nvSpPr>
        <p:spPr/>
        <p:txBody>
          <a:bodyPr>
            <a:normAutofit lnSpcReduction="10000"/>
          </a:bodyPr>
          <a:lstStyle/>
          <a:p>
            <a:pPr algn="just">
              <a:buNone/>
            </a:pPr>
            <a:r>
              <a:rPr lang="en-US" dirty="0" smtClean="0"/>
              <a:t>	There are following six phases in every Software development life cycle model:</a:t>
            </a:r>
          </a:p>
          <a:p>
            <a:pPr algn="just"/>
            <a:r>
              <a:rPr lang="en-US" dirty="0" smtClean="0"/>
              <a:t>Requirement gathering and analysis</a:t>
            </a:r>
          </a:p>
          <a:p>
            <a:pPr algn="just"/>
            <a:r>
              <a:rPr lang="en-US" dirty="0" smtClean="0"/>
              <a:t>Design</a:t>
            </a:r>
          </a:p>
          <a:p>
            <a:pPr algn="just"/>
            <a:r>
              <a:rPr lang="en-US" dirty="0" smtClean="0"/>
              <a:t>Implementation or coding</a:t>
            </a:r>
          </a:p>
          <a:p>
            <a:pPr algn="just"/>
            <a:r>
              <a:rPr lang="en-US" dirty="0" smtClean="0"/>
              <a:t>Testing</a:t>
            </a:r>
          </a:p>
          <a:p>
            <a:pPr algn="just"/>
            <a:r>
              <a:rPr lang="en-US" dirty="0" smtClean="0"/>
              <a:t>Deployment</a:t>
            </a:r>
          </a:p>
          <a:p>
            <a:pPr algn="just"/>
            <a:r>
              <a:rPr lang="en-US" dirty="0" smtClean="0"/>
              <a:t>Maintenance</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EVOLUTIONARY PROCESS MODEL</a:t>
            </a:r>
            <a:endParaRPr lang="en-US" b="1"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lgn="just"/>
            <a:r>
              <a:rPr lang="en-US" dirty="0" smtClean="0">
                <a:latin typeface="Arial" pitchFamily="34" charset="0"/>
                <a:cs typeface="Arial" pitchFamily="34" charset="0"/>
              </a:rPr>
              <a:t>Evolutionary process model </a:t>
            </a:r>
            <a:r>
              <a:rPr lang="en-US" b="1" dirty="0" smtClean="0">
                <a:latin typeface="Arial" pitchFamily="34" charset="0"/>
                <a:cs typeface="Arial" pitchFamily="34" charset="0"/>
              </a:rPr>
              <a:t>resembles iterative enhancement model. </a:t>
            </a:r>
          </a:p>
          <a:p>
            <a:pPr algn="just"/>
            <a:r>
              <a:rPr lang="en-US" b="1" dirty="0" smtClean="0">
                <a:latin typeface="Arial" pitchFamily="34" charset="0"/>
                <a:cs typeface="Arial" pitchFamily="34" charset="0"/>
              </a:rPr>
              <a:t>The objective is to work with client and to evolve a final system from an initial outline specification.</a:t>
            </a:r>
          </a:p>
          <a:p>
            <a:pPr algn="just"/>
            <a:r>
              <a:rPr lang="en-US" b="1" dirty="0" smtClean="0">
                <a:latin typeface="Arial" pitchFamily="34" charset="0"/>
                <a:cs typeface="Arial" pitchFamily="34" charset="0"/>
              </a:rPr>
              <a:t>Should start with well-understood requirements.</a:t>
            </a:r>
          </a:p>
          <a:p>
            <a:pPr algn="just"/>
            <a:r>
              <a:rPr lang="en-US" dirty="0" smtClean="0">
                <a:latin typeface="Arial" pitchFamily="34" charset="0"/>
                <a:cs typeface="Arial" pitchFamily="34" charset="0"/>
              </a:rPr>
              <a:t>They are characterized in manner that enables the software engineers to develop increasingly more complete version of a software.            </a:t>
            </a:r>
          </a:p>
          <a:p>
            <a:pPr algn="just"/>
            <a:r>
              <a:rPr lang="en-US" dirty="0" smtClean="0">
                <a:latin typeface="Arial" pitchFamily="34" charset="0"/>
                <a:cs typeface="Arial" pitchFamily="34" charset="0"/>
              </a:rPr>
              <a:t>These models are applied because as the </a:t>
            </a:r>
            <a:r>
              <a:rPr lang="en-US" b="1" dirty="0" smtClean="0">
                <a:latin typeface="Arial" pitchFamily="34" charset="0"/>
                <a:cs typeface="Arial" pitchFamily="34" charset="0"/>
              </a:rPr>
              <a:t>requirements often change so the end product will be unrealistic</a:t>
            </a:r>
            <a:r>
              <a:rPr lang="en-US" dirty="0" smtClean="0">
                <a:latin typeface="Arial" pitchFamily="34" charset="0"/>
                <a:cs typeface="Arial" pitchFamily="34" charset="0"/>
              </a:rPr>
              <a:t>, where a complete version is impossible, so due to tight market deadlines it is better to introduce a limited version to meet the pressure. </a:t>
            </a:r>
          </a:p>
          <a:p>
            <a:pPr algn="just"/>
            <a:r>
              <a:rPr lang="en-US" dirty="0" smtClean="0">
                <a:latin typeface="Arial" pitchFamily="34" charset="0"/>
                <a:cs typeface="Arial" pitchFamily="34" charset="0"/>
              </a:rPr>
              <a:t>Thus the software engineers can follow a process model that has been explicitly designed to accommodate a product that gradually complete over time.</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FC48C46C-D923-4BFD-8845-61E9572E9ED5}"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EVOLUTIONARY PROCESS MODEL</a:t>
            </a:r>
            <a:br>
              <a:rPr lang="en-US" b="1" dirty="0" smtClean="0"/>
            </a:br>
            <a:r>
              <a:rPr lang="en-US" b="1" dirty="0" smtClean="0"/>
              <a:t>								</a:t>
            </a:r>
            <a:r>
              <a:rPr lang="en-US" sz="2000" b="1" dirty="0" err="1" smtClean="0"/>
              <a:t>Contd</a:t>
            </a:r>
            <a:r>
              <a:rPr lang="en-US" sz="2000" b="1" dirty="0" smtClean="0"/>
              <a:t>…</a:t>
            </a:r>
            <a:endParaRPr lang="en-US" sz="2000" b="1" dirty="0"/>
          </a:p>
        </p:txBody>
      </p:sp>
      <p:sp>
        <p:nvSpPr>
          <p:cNvPr id="3" name="Content Placeholder 2"/>
          <p:cNvSpPr>
            <a:spLocks noGrp="1"/>
          </p:cNvSpPr>
          <p:nvPr>
            <p:ph idx="1"/>
          </p:nvPr>
        </p:nvSpPr>
        <p:spPr/>
        <p:txBody>
          <a:bodyPr>
            <a:normAutofit fontScale="92500"/>
          </a:bodyPr>
          <a:lstStyle/>
          <a:p>
            <a:pPr algn="just"/>
            <a:r>
              <a:rPr lang="en-US" b="1" dirty="0" smtClean="0"/>
              <a:t>The </a:t>
            </a:r>
            <a:r>
              <a:rPr lang="en-US" b="1" dirty="0"/>
              <a:t>process is iterative </a:t>
            </a:r>
            <a:r>
              <a:rPr lang="en-US" dirty="0"/>
              <a:t>as the software engineer goes </a:t>
            </a:r>
            <a:r>
              <a:rPr lang="en-US" dirty="0" smtClean="0"/>
              <a:t> through </a:t>
            </a:r>
            <a:r>
              <a:rPr lang="en-US" dirty="0"/>
              <a:t>a repetitive </a:t>
            </a:r>
            <a:r>
              <a:rPr lang="en-US" dirty="0" smtClean="0"/>
              <a:t>process of </a:t>
            </a:r>
            <a:r>
              <a:rPr lang="en-US" dirty="0"/>
              <a:t>requirement until all users and stakeholders are satisfied. </a:t>
            </a:r>
            <a:endParaRPr lang="en-US" dirty="0" smtClean="0"/>
          </a:p>
          <a:p>
            <a:pPr algn="just"/>
            <a:r>
              <a:rPr lang="en-US" b="1" dirty="0" smtClean="0"/>
              <a:t>This </a:t>
            </a:r>
            <a:r>
              <a:rPr lang="en-US" b="1" dirty="0"/>
              <a:t>model differs from </a:t>
            </a:r>
            <a:r>
              <a:rPr lang="en-US" b="1" dirty="0" smtClean="0"/>
              <a:t>the iterative </a:t>
            </a:r>
            <a:r>
              <a:rPr lang="en-US" b="1" dirty="0"/>
              <a:t>enhancement model </a:t>
            </a:r>
            <a:r>
              <a:rPr lang="en-US" dirty="0"/>
              <a:t>in the sense that this does not require a useable product </a:t>
            </a:r>
            <a:r>
              <a:rPr lang="en-US" dirty="0" smtClean="0"/>
              <a:t>at the </a:t>
            </a:r>
            <a:r>
              <a:rPr lang="en-US" dirty="0"/>
              <a:t>end of each cycle. In evolutionary development, requirements are implemented </a:t>
            </a:r>
            <a:r>
              <a:rPr lang="en-US" dirty="0" smtClean="0"/>
              <a:t>by category </a:t>
            </a:r>
            <a:r>
              <a:rPr lang="en-US" dirty="0"/>
              <a:t>rather than by priority</a:t>
            </a:r>
            <a:r>
              <a:rPr lang="en-US" dirty="0" smtClean="0"/>
              <a:t>.</a:t>
            </a:r>
          </a:p>
          <a:p>
            <a:pPr algn="just" hangingPunct="0">
              <a:buNone/>
            </a:pPr>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ww.pro-technix.com/services/software/images/evolvem.gif"/>
          <p:cNvPicPr/>
          <p:nvPr/>
        </p:nvPicPr>
        <p:blipFill>
          <a:blip r:embed="rId2" cstate="print"/>
          <a:srcRect/>
          <a:stretch>
            <a:fillRect/>
          </a:stretch>
        </p:blipFill>
        <p:spPr bwMode="auto">
          <a:xfrm>
            <a:off x="1676400" y="1981200"/>
            <a:ext cx="5791200" cy="2895600"/>
          </a:xfrm>
          <a:prstGeom prst="rect">
            <a:avLst/>
          </a:prstGeom>
          <a:noFill/>
          <a:ln w="9525">
            <a:noFill/>
            <a:miter lim="800000"/>
            <a:headEnd/>
            <a:tailEnd/>
          </a:ln>
        </p:spPr>
      </p:pic>
      <p:sp>
        <p:nvSpPr>
          <p:cNvPr id="6" name="Rectangle 5"/>
          <p:cNvSpPr/>
          <p:nvPr/>
        </p:nvSpPr>
        <p:spPr>
          <a:xfrm>
            <a:off x="304800" y="5791200"/>
            <a:ext cx="8229600" cy="646331"/>
          </a:xfrm>
          <a:prstGeom prst="rect">
            <a:avLst/>
          </a:prstGeom>
        </p:spPr>
        <p:txBody>
          <a:bodyPr wrap="square">
            <a:spAutoFit/>
          </a:bodyPr>
          <a:lstStyle/>
          <a:p>
            <a:pPr algn="just"/>
            <a:r>
              <a:rPr lang="en-US" b="1" dirty="0"/>
              <a:t>Specification, development and validation activities are concurrent with strong feedback between each.</a:t>
            </a:r>
          </a:p>
        </p:txBody>
      </p:sp>
      <p:sp>
        <p:nvSpPr>
          <p:cNvPr id="8" name="Title 1"/>
          <p:cNvSpPr>
            <a:spLocks noGrp="1"/>
          </p:cNvSpPr>
          <p:nvPr>
            <p:ph type="title"/>
          </p:nvPr>
        </p:nvSpPr>
        <p:spPr>
          <a:xfrm>
            <a:off x="457200" y="274638"/>
            <a:ext cx="8229600" cy="1143000"/>
          </a:xfrm>
        </p:spPr>
        <p:txBody>
          <a:bodyPr>
            <a:normAutofit fontScale="90000"/>
          </a:bodyPr>
          <a:lstStyle/>
          <a:p>
            <a:r>
              <a:rPr lang="en-US" b="1" dirty="0" smtClean="0"/>
              <a:t>EVOLUTIONARY PROCESS MODEL</a:t>
            </a:r>
            <a:br>
              <a:rPr lang="en-US" b="1" dirty="0" smtClean="0"/>
            </a:br>
            <a:r>
              <a:rPr lang="en-US" b="1" dirty="0" smtClean="0"/>
              <a:t>								</a:t>
            </a:r>
            <a:r>
              <a:rPr lang="en-US" sz="2000" b="1" dirty="0" err="1" smtClean="0"/>
              <a:t>Contd</a:t>
            </a:r>
            <a:r>
              <a:rPr lang="en-US" sz="2000" b="1" dirty="0" smtClean="0"/>
              <a:t>…</a:t>
            </a:r>
            <a:endParaRPr lang="en-US" sz="2000" b="1" dirty="0"/>
          </a:p>
        </p:txBody>
      </p:sp>
      <p:sp>
        <p:nvSpPr>
          <p:cNvPr id="7" name="Slide Number Placeholder 6"/>
          <p:cNvSpPr>
            <a:spLocks noGrp="1"/>
          </p:cNvSpPr>
          <p:nvPr>
            <p:ph type="sldNum" sz="quarter" idx="12"/>
          </p:nvPr>
        </p:nvSpPr>
        <p:spPr/>
        <p:txBody>
          <a:bodyPr/>
          <a:lstStyle/>
          <a:p>
            <a:fld id="{FC48C46C-D923-4BFD-8845-61E9572E9ED5}"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29200"/>
          </a:xfrm>
        </p:spPr>
        <p:txBody>
          <a:bodyPr>
            <a:noAutofit/>
          </a:bodyPr>
          <a:lstStyle/>
          <a:p>
            <a:pPr algn="just"/>
            <a:r>
              <a:rPr lang="en-US" sz="2000" dirty="0" smtClean="0"/>
              <a:t>A software process model is a structured set of activities required to develop a software system.  The following are the generic parts:</a:t>
            </a:r>
          </a:p>
          <a:p>
            <a:pPr algn="just">
              <a:buNone/>
            </a:pPr>
            <a:endParaRPr lang="en-US" sz="2000" b="1" dirty="0" smtClean="0"/>
          </a:p>
          <a:p>
            <a:pPr algn="just">
              <a:buNone/>
            </a:pPr>
            <a:r>
              <a:rPr lang="en-US" sz="2000" b="1" dirty="0" smtClean="0"/>
              <a:t>	Specification – this is the stage at which requirements are drawn up.</a:t>
            </a:r>
          </a:p>
          <a:p>
            <a:pPr algn="just">
              <a:buNone/>
            </a:pPr>
            <a:endParaRPr lang="en-US" sz="2000" b="1" dirty="0" smtClean="0"/>
          </a:p>
          <a:p>
            <a:pPr algn="just">
              <a:buNone/>
            </a:pPr>
            <a:r>
              <a:rPr lang="en-US" sz="2000" b="1" dirty="0" smtClean="0"/>
              <a:t>	Development – at this stage the specification is coded into either a prototype or the finished product.</a:t>
            </a:r>
          </a:p>
          <a:p>
            <a:pPr algn="just">
              <a:buNone/>
            </a:pPr>
            <a:endParaRPr lang="en-US" sz="2000" b="1" dirty="0" smtClean="0"/>
          </a:p>
          <a:p>
            <a:pPr algn="just">
              <a:buNone/>
            </a:pPr>
            <a:r>
              <a:rPr lang="en-US" sz="2000" b="1" dirty="0" smtClean="0"/>
              <a:t>	Validation – at this stage the client is given his or her acceptance to the software development.</a:t>
            </a:r>
          </a:p>
          <a:p>
            <a:pPr algn="just">
              <a:buNone/>
            </a:pPr>
            <a:endParaRPr lang="en-US" sz="2000" b="1" dirty="0" smtClean="0"/>
          </a:p>
          <a:p>
            <a:pPr algn="just">
              <a:buNone/>
            </a:pPr>
            <a:r>
              <a:rPr lang="en-US" sz="2000" b="1" dirty="0" smtClean="0"/>
              <a:t>	Evolution – the client may decide to make minor or major changes or further the existing specification to improve the software being developed. </a:t>
            </a:r>
          </a:p>
          <a:p>
            <a:pPr algn="just">
              <a:buNone/>
            </a:pPr>
            <a:r>
              <a:rPr lang="en-US" sz="2000" b="1" dirty="0" smtClean="0"/>
              <a:t/>
            </a:r>
            <a:br>
              <a:rPr lang="en-US" sz="2000" b="1" dirty="0" smtClean="0"/>
            </a:br>
            <a:endParaRPr lang="en-US" sz="2000" b="1" dirty="0" smtClean="0"/>
          </a:p>
          <a:p>
            <a:pPr algn="just"/>
            <a:endParaRPr lang="en-US" sz="2000" dirty="0"/>
          </a:p>
        </p:txBody>
      </p:sp>
      <p:sp>
        <p:nvSpPr>
          <p:cNvPr id="5" name="Title 1"/>
          <p:cNvSpPr>
            <a:spLocks noGrp="1"/>
          </p:cNvSpPr>
          <p:nvPr>
            <p:ph type="title"/>
          </p:nvPr>
        </p:nvSpPr>
        <p:spPr>
          <a:xfrm>
            <a:off x="457200" y="274638"/>
            <a:ext cx="8229600" cy="1143000"/>
          </a:xfrm>
        </p:spPr>
        <p:txBody>
          <a:bodyPr>
            <a:normAutofit fontScale="90000"/>
          </a:bodyPr>
          <a:lstStyle/>
          <a:p>
            <a:r>
              <a:rPr lang="en-US" b="1" dirty="0" smtClean="0"/>
              <a:t>EVOLUTIONARY PROCESS MODEL</a:t>
            </a:r>
            <a:br>
              <a:rPr lang="en-US" b="1" dirty="0" smtClean="0"/>
            </a:br>
            <a:r>
              <a:rPr lang="en-US" b="1" dirty="0" smtClean="0"/>
              <a:t>								</a:t>
            </a:r>
            <a:r>
              <a:rPr lang="en-US" sz="2000" b="1" dirty="0" err="1" smtClean="0"/>
              <a:t>Contd</a:t>
            </a:r>
            <a:r>
              <a:rPr lang="en-US" sz="2000" b="1" dirty="0" smtClean="0"/>
              <a:t>…</a:t>
            </a:r>
            <a:endParaRPr lang="en-US" sz="2000" b="1"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Evolutionary Process Model</a:t>
            </a:r>
          </a:p>
          <a:p>
            <a:r>
              <a:rPr lang="en-US" sz="2800" b="1" dirty="0" smtClean="0">
                <a:latin typeface="Arial" pitchFamily="34" charset="0"/>
                <a:cs typeface="Arial" pitchFamily="34" charset="0"/>
              </a:rPr>
              <a:t>Applications</a:t>
            </a:r>
            <a:endParaRPr lang="en-US" sz="2800" b="1" dirty="0">
              <a:latin typeface="Arial" pitchFamily="34" charset="0"/>
              <a:cs typeface="Arial" pitchFamily="34" charset="0"/>
            </a:endParaRPr>
          </a:p>
          <a:p>
            <a:r>
              <a:rPr lang="en-US" sz="2800" dirty="0">
                <a:latin typeface="Arial" pitchFamily="34" charset="0"/>
                <a:cs typeface="Arial" pitchFamily="34" charset="0"/>
              </a:rPr>
              <a:t>Advantages</a:t>
            </a:r>
          </a:p>
          <a:p>
            <a:r>
              <a:rPr lang="en-US" sz="2800" dirty="0">
                <a:latin typeface="Arial" pitchFamily="34" charset="0"/>
                <a:cs typeface="Arial" pitchFamily="34" charset="0"/>
              </a:rPr>
              <a:t>Disadvantages</a:t>
            </a:r>
          </a:p>
          <a:p>
            <a:r>
              <a:rPr lang="en-US" sz="2800" dirty="0">
                <a:latin typeface="Arial" pitchFamily="34" charset="0"/>
                <a:cs typeface="Arial" pitchFamily="34" charset="0"/>
              </a:rPr>
              <a:t>Problems</a:t>
            </a:r>
          </a:p>
          <a:p>
            <a:r>
              <a:rPr lang="en-US" sz="2800" dirty="0" smtClean="0"/>
              <a:t>Difference between Evolutionary and Iterative Models</a:t>
            </a:r>
            <a:endParaRPr lang="en-US" sz="2800"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For </a:t>
            </a:r>
            <a:r>
              <a:rPr lang="en-US" b="1" dirty="0"/>
              <a:t>small or medium-size </a:t>
            </a:r>
            <a:r>
              <a:rPr lang="en-US" dirty="0" smtClean="0"/>
              <a:t>interactive systems</a:t>
            </a:r>
            <a:endParaRPr lang="en-US" dirty="0"/>
          </a:p>
          <a:p>
            <a:pPr algn="just"/>
            <a:r>
              <a:rPr lang="en-US" dirty="0" smtClean="0"/>
              <a:t>For </a:t>
            </a:r>
            <a:r>
              <a:rPr lang="en-US" b="1" dirty="0"/>
              <a:t>parts of large systems </a:t>
            </a:r>
            <a:r>
              <a:rPr lang="en-US" dirty="0"/>
              <a:t>(e.g. </a:t>
            </a:r>
            <a:r>
              <a:rPr lang="en-US" dirty="0" smtClean="0"/>
              <a:t>the user interface)</a:t>
            </a:r>
          </a:p>
          <a:p>
            <a:pPr algn="just"/>
            <a:r>
              <a:rPr lang="en-US" dirty="0" smtClean="0"/>
              <a:t>This model is </a:t>
            </a:r>
            <a:r>
              <a:rPr lang="en-US" b="1" dirty="0" smtClean="0"/>
              <a:t>useful for projects using new technology</a:t>
            </a:r>
            <a:r>
              <a:rPr lang="en-US" dirty="0" smtClean="0"/>
              <a:t> that is not well understood. </a:t>
            </a:r>
          </a:p>
          <a:p>
            <a:pPr algn="just"/>
            <a:r>
              <a:rPr lang="en-US" dirty="0" smtClean="0"/>
              <a:t>This is also </a:t>
            </a:r>
            <a:r>
              <a:rPr lang="en-US" b="1" dirty="0" smtClean="0"/>
              <a:t>used for complex projects where all functionality must be delivered at one time, but the requirements are unstable or not well understood at the beginning</a:t>
            </a:r>
            <a:r>
              <a:rPr lang="en-US" dirty="0" smtClean="0"/>
              <a:t>.</a:t>
            </a:r>
          </a:p>
          <a:p>
            <a:pPr algn="just">
              <a:buNone/>
            </a:pPr>
            <a:endParaRPr lang="en-US" b="1" u="sng" dirty="0" smtClean="0"/>
          </a:p>
          <a:p>
            <a:pPr algn="just">
              <a:buNone/>
            </a:pPr>
            <a:endParaRPr lang="en-US" dirty="0"/>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Evolutionary Process Model</a:t>
            </a:r>
          </a:p>
          <a:p>
            <a:r>
              <a:rPr lang="en-US" sz="2800" dirty="0" smtClean="0">
                <a:latin typeface="Arial" pitchFamily="34" charset="0"/>
                <a:cs typeface="Arial" pitchFamily="34" charset="0"/>
              </a:rPr>
              <a:t>Applications</a:t>
            </a:r>
            <a:endParaRPr lang="en-US" sz="2800" dirty="0">
              <a:latin typeface="Arial" pitchFamily="34" charset="0"/>
              <a:cs typeface="Arial" pitchFamily="34" charset="0"/>
            </a:endParaRPr>
          </a:p>
          <a:p>
            <a:r>
              <a:rPr lang="en-US" sz="2800" b="1" dirty="0">
                <a:latin typeface="Arial" pitchFamily="34" charset="0"/>
                <a:cs typeface="Arial" pitchFamily="34" charset="0"/>
              </a:rPr>
              <a:t>Advantages</a:t>
            </a:r>
          </a:p>
          <a:p>
            <a:r>
              <a:rPr lang="en-US" sz="2800" dirty="0">
                <a:latin typeface="Arial" pitchFamily="34" charset="0"/>
                <a:cs typeface="Arial" pitchFamily="34" charset="0"/>
              </a:rPr>
              <a:t>Disadvantages</a:t>
            </a:r>
          </a:p>
          <a:p>
            <a:r>
              <a:rPr lang="en-US" sz="2800" dirty="0">
                <a:latin typeface="Arial" pitchFamily="34" charset="0"/>
                <a:cs typeface="Arial" pitchFamily="34" charset="0"/>
              </a:rPr>
              <a:t>Problems</a:t>
            </a:r>
          </a:p>
          <a:p>
            <a:r>
              <a:rPr lang="en-US" sz="2800" dirty="0" smtClean="0"/>
              <a:t>Difference between Evolutionary and Iterative Models</a:t>
            </a:r>
            <a:endParaRPr lang="en-US" sz="2800"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endParaRPr lang="en-US" b="1"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b="1" dirty="0" smtClean="0"/>
              <a:t>Customer involvement</a:t>
            </a:r>
            <a:r>
              <a:rPr lang="en-US" dirty="0" smtClean="0"/>
              <a:t> in the process:</a:t>
            </a:r>
            <a:endParaRPr lang="en-US" dirty="0" smtClean="0">
              <a:cs typeface="Arial" charset="0"/>
            </a:endParaRPr>
          </a:p>
          <a:p>
            <a:pPr lvl="1"/>
            <a:r>
              <a:rPr lang="en-US" dirty="0" smtClean="0">
                <a:cs typeface="Arial" charset="0"/>
              </a:rPr>
              <a:t>More likely to meet the user requirement.</a:t>
            </a:r>
          </a:p>
          <a:p>
            <a:pPr algn="just"/>
            <a:r>
              <a:rPr lang="en-US" b="1" dirty="0" smtClean="0"/>
              <a:t>Deals </a:t>
            </a:r>
            <a:r>
              <a:rPr lang="en-US" b="1" dirty="0"/>
              <a:t>constantly with changes</a:t>
            </a:r>
          </a:p>
          <a:p>
            <a:pPr algn="just"/>
            <a:r>
              <a:rPr lang="en-US" b="1" dirty="0" smtClean="0"/>
              <a:t>Provides </a:t>
            </a:r>
            <a:r>
              <a:rPr lang="en-US" b="1" dirty="0"/>
              <a:t>quickly an initial version of the system</a:t>
            </a:r>
          </a:p>
          <a:p>
            <a:pPr algn="just"/>
            <a:r>
              <a:rPr lang="en-US" b="1" dirty="0" smtClean="0"/>
              <a:t>Involves </a:t>
            </a:r>
            <a:r>
              <a:rPr lang="en-US" b="1" dirty="0"/>
              <a:t>all development </a:t>
            </a:r>
            <a:r>
              <a:rPr lang="en-US" b="1" dirty="0" smtClean="0"/>
              <a:t>teams</a:t>
            </a:r>
          </a:p>
          <a:p>
            <a:pPr algn="just"/>
            <a:r>
              <a:rPr lang="en-US" b="1" dirty="0" smtClean="0"/>
              <a:t>In case major problems are foreseen</a:t>
            </a:r>
            <a:r>
              <a:rPr lang="en-US" dirty="0" smtClean="0"/>
              <a:t>, the developer can stop the</a:t>
            </a:r>
            <a:br>
              <a:rPr lang="en-US" dirty="0" smtClean="0"/>
            </a:br>
            <a:r>
              <a:rPr lang="en-US" dirty="0" smtClean="0"/>
              <a:t>development after some iterations.</a:t>
            </a:r>
          </a:p>
          <a:p>
            <a:pPr algn="just"/>
            <a:r>
              <a:rPr lang="en-US" dirty="0" smtClean="0"/>
              <a:t>This model is very </a:t>
            </a:r>
            <a:r>
              <a:rPr lang="en-US" b="1" dirty="0" smtClean="0"/>
              <a:t>appropriate for research projects</a:t>
            </a:r>
            <a:r>
              <a:rPr lang="en-US" dirty="0" smtClean="0"/>
              <a:t>. For example, to develop software for automatic speech recognition, a small vocabulary can be taken and the system is developed. After achieving success, the vocabulary can be increased in stages. This approach is better than starting development of an unlimited vocabulary speech recognition system directly (and after two years, realizing that it is very difficult!).</a:t>
            </a:r>
          </a:p>
        </p:txBody>
      </p:sp>
      <p:sp>
        <p:nvSpPr>
          <p:cNvPr id="4" name="Slide Number Placeholder 3"/>
          <p:cNvSpPr>
            <a:spLocks noGrp="1"/>
          </p:cNvSpPr>
          <p:nvPr>
            <p:ph type="sldNum" sz="quarter" idx="12"/>
          </p:nvPr>
        </p:nvSpPr>
        <p:spPr/>
        <p:txBody>
          <a:bodyPr/>
          <a:lstStyle/>
          <a:p>
            <a:fld id="{FC48C46C-D923-4BFD-8845-61E9572E9ED5}"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Evolutionary Process Model</a:t>
            </a:r>
          </a:p>
          <a:p>
            <a:r>
              <a:rPr lang="en-US" sz="2800" dirty="0" smtClean="0">
                <a:latin typeface="Arial" pitchFamily="34" charset="0"/>
                <a:cs typeface="Arial" pitchFamily="34" charset="0"/>
              </a:rPr>
              <a:t>Applications</a:t>
            </a:r>
            <a:endParaRPr lang="en-US" sz="2800" dirty="0">
              <a:latin typeface="Arial" pitchFamily="34" charset="0"/>
              <a:cs typeface="Arial" pitchFamily="34" charset="0"/>
            </a:endParaRPr>
          </a:p>
          <a:p>
            <a:r>
              <a:rPr lang="en-US" sz="2800" dirty="0">
                <a:latin typeface="Arial" pitchFamily="34" charset="0"/>
                <a:cs typeface="Arial" pitchFamily="34" charset="0"/>
              </a:rPr>
              <a:t>Advantages</a:t>
            </a:r>
          </a:p>
          <a:p>
            <a:r>
              <a:rPr lang="en-US" sz="2800" b="1" dirty="0">
                <a:latin typeface="Arial" pitchFamily="34" charset="0"/>
                <a:cs typeface="Arial" pitchFamily="34" charset="0"/>
              </a:rPr>
              <a:t>Disadvantages</a:t>
            </a:r>
          </a:p>
          <a:p>
            <a:r>
              <a:rPr lang="en-US" sz="2800" dirty="0">
                <a:latin typeface="Arial" pitchFamily="34" charset="0"/>
                <a:cs typeface="Arial" pitchFamily="34" charset="0"/>
              </a:rPr>
              <a:t>Problems</a:t>
            </a:r>
          </a:p>
          <a:p>
            <a:r>
              <a:rPr lang="en-US" sz="2800" dirty="0" smtClean="0"/>
              <a:t>Difference between Evolutionary and Iterative Models</a:t>
            </a:r>
            <a:endParaRPr lang="en-US" sz="2800"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 </a:t>
            </a:r>
            <a:endParaRPr lang="en-US" b="1"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algn="just"/>
            <a:r>
              <a:rPr lang="en-US" b="1" dirty="0" smtClean="0"/>
              <a:t>Not suitable for large applications</a:t>
            </a:r>
          </a:p>
          <a:p>
            <a:pPr algn="just"/>
            <a:r>
              <a:rPr lang="en-US" dirty="0" smtClean="0"/>
              <a:t>Quick fixes may be involved</a:t>
            </a:r>
          </a:p>
          <a:p>
            <a:pPr algn="just"/>
            <a:r>
              <a:rPr lang="en-US" b="1" dirty="0" smtClean="0"/>
              <a:t>User can get too involved</a:t>
            </a:r>
          </a:p>
          <a:p>
            <a:pPr algn="just"/>
            <a:r>
              <a:rPr lang="en-US" dirty="0" smtClean="0"/>
              <a:t>Structure of </a:t>
            </a:r>
            <a:r>
              <a:rPr lang="en-US" b="1" dirty="0" smtClean="0"/>
              <a:t>system can be damaged since many changes could be made</a:t>
            </a:r>
          </a:p>
          <a:p>
            <a:pPr algn="just"/>
            <a:r>
              <a:rPr lang="en-US" dirty="0" smtClean="0"/>
              <a:t>This model </a:t>
            </a:r>
            <a:r>
              <a:rPr lang="en-US" b="1" dirty="0" smtClean="0"/>
              <a:t>lacks process visibility and offers poor structure </a:t>
            </a:r>
            <a:r>
              <a:rPr lang="en-US" dirty="0" smtClean="0"/>
              <a:t>to the project because of the ad-hoc manner of development</a:t>
            </a:r>
          </a:p>
          <a:p>
            <a:pPr algn="just"/>
            <a:r>
              <a:rPr lang="en-US" dirty="0" smtClean="0"/>
              <a:t>It is </a:t>
            </a:r>
            <a:r>
              <a:rPr lang="en-US" b="1" dirty="0" smtClean="0"/>
              <a:t>difficult to measure progress and produce documentation reflecting every version of the system as it evolves. </a:t>
            </a:r>
            <a:r>
              <a:rPr lang="en-US" dirty="0" smtClean="0"/>
              <a:t>This paradigm usually results in badly structured programs </a:t>
            </a:r>
            <a:r>
              <a:rPr lang="en-US" b="1" dirty="0" smtClean="0"/>
              <a:t>due to continual code modification</a:t>
            </a:r>
            <a:r>
              <a:rPr lang="en-US" dirty="0" smtClean="0"/>
              <a:t>. </a:t>
            </a:r>
          </a:p>
          <a:p>
            <a:pPr algn="just"/>
            <a:r>
              <a:rPr lang="en-US" dirty="0" smtClean="0"/>
              <a:t>Production of good quality software using this method requires highly skilled and motivated programmers.</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Requirement gathering and analysis</a:t>
            </a:r>
            <a:endParaRPr lang="en-US" b="1" dirty="0"/>
          </a:p>
        </p:txBody>
      </p:sp>
      <p:sp>
        <p:nvSpPr>
          <p:cNvPr id="3" name="Content Placeholder 2"/>
          <p:cNvSpPr>
            <a:spLocks noGrp="1"/>
          </p:cNvSpPr>
          <p:nvPr>
            <p:ph idx="1"/>
          </p:nvPr>
        </p:nvSpPr>
        <p:spPr/>
        <p:txBody>
          <a:bodyPr>
            <a:normAutofit fontScale="85000" lnSpcReduction="20000"/>
          </a:bodyPr>
          <a:lstStyle/>
          <a:p>
            <a:pPr algn="just">
              <a:buNone/>
            </a:pPr>
            <a:r>
              <a:rPr lang="en-US" b="1" dirty="0" smtClean="0"/>
              <a:t>	</a:t>
            </a:r>
            <a:r>
              <a:rPr lang="en-US" dirty="0" smtClean="0"/>
              <a:t>Business requirements are gathered in this     phase. This phase is the main focus of the project managers and stake holders. Meetings with managers, stake holders and users are held in order to determine the requirements like; Who is going to use the system? How will they use the system?  What data should be input into the system?  What data should be output by the system?  These are general questions that get answered during a requirements gathering phase. After requirement gathering these requirements are analyzed for their validity and the possibility of incorporating the requirements in the system to be development is also studied.</a:t>
            </a:r>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Evolutionary Process Model</a:t>
            </a:r>
          </a:p>
          <a:p>
            <a:r>
              <a:rPr lang="en-US" sz="2800" dirty="0">
                <a:latin typeface="Arial" pitchFamily="34" charset="0"/>
                <a:cs typeface="Arial" pitchFamily="34" charset="0"/>
              </a:rPr>
              <a:t>Types of Evolutionary Development</a:t>
            </a:r>
          </a:p>
          <a:p>
            <a:r>
              <a:rPr lang="en-US" sz="2800" dirty="0">
                <a:latin typeface="Arial" pitchFamily="34" charset="0"/>
                <a:cs typeface="Arial" pitchFamily="34" charset="0"/>
              </a:rPr>
              <a:t>Applications</a:t>
            </a:r>
          </a:p>
          <a:p>
            <a:r>
              <a:rPr lang="en-US" sz="2800" dirty="0">
                <a:latin typeface="Arial" pitchFamily="34" charset="0"/>
                <a:cs typeface="Arial" pitchFamily="34" charset="0"/>
              </a:rPr>
              <a:t>Advantages</a:t>
            </a:r>
          </a:p>
          <a:p>
            <a:r>
              <a:rPr lang="en-US" sz="2800" dirty="0">
                <a:latin typeface="Arial" pitchFamily="34" charset="0"/>
                <a:cs typeface="Arial" pitchFamily="34" charset="0"/>
              </a:rPr>
              <a:t>Disadvantages</a:t>
            </a:r>
          </a:p>
          <a:p>
            <a:r>
              <a:rPr lang="en-US" sz="2800" b="1" dirty="0">
                <a:latin typeface="Arial" pitchFamily="34" charset="0"/>
                <a:cs typeface="Arial" pitchFamily="34" charset="0"/>
              </a:rPr>
              <a:t>Problems</a:t>
            </a:r>
          </a:p>
          <a:p>
            <a:r>
              <a:rPr lang="en-US" sz="2800" dirty="0" smtClean="0"/>
              <a:t>Difference between Evolutionary and Iterative Models</a:t>
            </a:r>
            <a:endParaRPr lang="en-US" sz="2800"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PROBLEMS</a:t>
            </a:r>
            <a:endParaRPr lang="en-US" b="1" dirty="0"/>
          </a:p>
        </p:txBody>
      </p:sp>
      <p:sp>
        <p:nvSpPr>
          <p:cNvPr id="3" name="Content Placeholder 2"/>
          <p:cNvSpPr>
            <a:spLocks noGrp="1"/>
          </p:cNvSpPr>
          <p:nvPr>
            <p:ph idx="1"/>
          </p:nvPr>
        </p:nvSpPr>
        <p:spPr/>
        <p:txBody>
          <a:bodyPr/>
          <a:lstStyle/>
          <a:p>
            <a:pPr>
              <a:buNone/>
            </a:pPr>
            <a:r>
              <a:rPr lang="en-US" dirty="0" smtClean="0"/>
              <a:t>• Lack of process visibility</a:t>
            </a:r>
          </a:p>
          <a:p>
            <a:pPr>
              <a:buNone/>
            </a:pPr>
            <a:r>
              <a:rPr lang="en-US" dirty="0" smtClean="0"/>
              <a:t>• Systems are often poorly structured</a:t>
            </a:r>
          </a:p>
          <a:p>
            <a:pPr>
              <a:buNone/>
            </a:pPr>
            <a:r>
              <a:rPr lang="en-US" dirty="0" smtClean="0"/>
              <a:t>• Special skills may be required</a:t>
            </a:r>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Evolutionary Process Model</a:t>
            </a:r>
          </a:p>
          <a:p>
            <a:r>
              <a:rPr lang="en-US" sz="2800" dirty="0">
                <a:latin typeface="Arial" pitchFamily="34" charset="0"/>
                <a:cs typeface="Arial" pitchFamily="34" charset="0"/>
              </a:rPr>
              <a:t>Types of Evolutionary Development</a:t>
            </a:r>
          </a:p>
          <a:p>
            <a:r>
              <a:rPr lang="en-US" sz="2800" dirty="0">
                <a:latin typeface="Arial" pitchFamily="34" charset="0"/>
                <a:cs typeface="Arial" pitchFamily="34" charset="0"/>
              </a:rPr>
              <a:t>Applications</a:t>
            </a:r>
          </a:p>
          <a:p>
            <a:r>
              <a:rPr lang="en-US" sz="2800" dirty="0">
                <a:latin typeface="Arial" pitchFamily="34" charset="0"/>
                <a:cs typeface="Arial" pitchFamily="34" charset="0"/>
              </a:rPr>
              <a:t>Advantages</a:t>
            </a:r>
          </a:p>
          <a:p>
            <a:r>
              <a:rPr lang="en-US" sz="2800" dirty="0">
                <a:latin typeface="Arial" pitchFamily="34" charset="0"/>
                <a:cs typeface="Arial" pitchFamily="34" charset="0"/>
              </a:rPr>
              <a:t>Disadvantages</a:t>
            </a:r>
          </a:p>
          <a:p>
            <a:r>
              <a:rPr lang="en-US" sz="2800" dirty="0">
                <a:latin typeface="Arial" pitchFamily="34" charset="0"/>
                <a:cs typeface="Arial" pitchFamily="34" charset="0"/>
              </a:rPr>
              <a:t>Problems</a:t>
            </a:r>
          </a:p>
          <a:p>
            <a:r>
              <a:rPr lang="en-US" sz="2800" b="1" dirty="0" smtClean="0"/>
              <a:t>Difference between Evolutionary and Iterative Models</a:t>
            </a:r>
            <a:endParaRPr lang="en-US" sz="2800" b="1" dirty="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Difference between Evolutionary and Iterative Models</a:t>
            </a:r>
            <a:endParaRPr lang="en-US" b="1" dirty="0"/>
          </a:p>
        </p:txBody>
      </p:sp>
      <p:sp>
        <p:nvSpPr>
          <p:cNvPr id="3" name="Content Placeholder 2"/>
          <p:cNvSpPr>
            <a:spLocks noGrp="1"/>
          </p:cNvSpPr>
          <p:nvPr>
            <p:ph idx="1"/>
          </p:nvPr>
        </p:nvSpPr>
        <p:spPr/>
        <p:txBody>
          <a:bodyPr>
            <a:normAutofit fontScale="85000" lnSpcReduction="10000"/>
          </a:bodyPr>
          <a:lstStyle/>
          <a:p>
            <a:pPr algn="just"/>
            <a:r>
              <a:rPr lang="en-US" dirty="0" smtClean="0"/>
              <a:t>Evolutionary model differs from the Iterative Enhancement model in the sense that </a:t>
            </a:r>
            <a:r>
              <a:rPr lang="en-US" b="1" dirty="0" smtClean="0"/>
              <a:t>Evolutionary model doesn’t require a usable product at the end of each cycle. </a:t>
            </a:r>
            <a:r>
              <a:rPr lang="en-US" dirty="0" smtClean="0"/>
              <a:t>In evolutionary development, requirements are implemented by category rather than by priority.</a:t>
            </a:r>
          </a:p>
          <a:p>
            <a:pPr algn="just"/>
            <a:r>
              <a:rPr lang="en-US" dirty="0" smtClean="0"/>
              <a:t>The Iterative Enhancement Model is an approach to building software in which the overall lifecycle is compose of several iterations in sequence. The </a:t>
            </a:r>
            <a:r>
              <a:rPr lang="en-US" b="1" dirty="0" smtClean="0"/>
              <a:t>Evolutionary Enhancement Model is designed to be allowed to evolve in response to the customers feedback.</a:t>
            </a:r>
            <a:endParaRPr lang="en-US" b="1"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lnSpcReduction="10000"/>
          </a:bodyPr>
          <a:lstStyle/>
          <a:p>
            <a:r>
              <a:rPr lang="en-US" sz="2800" dirty="0" smtClean="0">
                <a:latin typeface="Arial" pitchFamily="34" charset="0"/>
                <a:cs typeface="Arial" pitchFamily="34" charset="0"/>
              </a:rPr>
              <a:t>Evolutionary Process Model</a:t>
            </a:r>
          </a:p>
          <a:p>
            <a:r>
              <a:rPr lang="en-US" sz="2800" dirty="0">
                <a:latin typeface="Arial" pitchFamily="34" charset="0"/>
                <a:cs typeface="Arial" pitchFamily="34" charset="0"/>
              </a:rPr>
              <a:t>Types of Evolutionary Development</a:t>
            </a:r>
          </a:p>
          <a:p>
            <a:r>
              <a:rPr lang="en-US" sz="2800" dirty="0">
                <a:latin typeface="Arial" pitchFamily="34" charset="0"/>
                <a:cs typeface="Arial" pitchFamily="34" charset="0"/>
              </a:rPr>
              <a:t>Applications</a:t>
            </a:r>
          </a:p>
          <a:p>
            <a:r>
              <a:rPr lang="en-US" sz="2800" dirty="0">
                <a:latin typeface="Arial" pitchFamily="34" charset="0"/>
                <a:cs typeface="Arial" pitchFamily="34" charset="0"/>
              </a:rPr>
              <a:t>Advantages</a:t>
            </a:r>
          </a:p>
          <a:p>
            <a:r>
              <a:rPr lang="en-US" sz="2800" dirty="0">
                <a:latin typeface="Arial" pitchFamily="34" charset="0"/>
                <a:cs typeface="Arial" pitchFamily="34" charset="0"/>
              </a:rPr>
              <a:t>Disadvantages</a:t>
            </a:r>
          </a:p>
          <a:p>
            <a:r>
              <a:rPr lang="en-US" sz="2800" dirty="0">
                <a:latin typeface="Arial" pitchFamily="34" charset="0"/>
                <a:cs typeface="Arial" pitchFamily="34" charset="0"/>
              </a:rPr>
              <a:t>Problems</a:t>
            </a:r>
          </a:p>
          <a:p>
            <a:r>
              <a:rPr lang="en-US" sz="2800" dirty="0" smtClean="0"/>
              <a:t>Difference between Evolutionary and Iterative Models</a:t>
            </a:r>
          </a:p>
          <a:p>
            <a:r>
              <a:rPr lang="en-US" sz="2800" b="1" dirty="0" smtClean="0">
                <a:latin typeface="Arial" pitchFamily="34" charset="0"/>
                <a:cs typeface="Arial" pitchFamily="34" charset="0"/>
              </a:rPr>
              <a:t>Types of Evolutionary Models</a:t>
            </a:r>
          </a:p>
          <a:p>
            <a:pPr>
              <a:buNone/>
            </a:pPr>
            <a:endParaRPr lang="en-US" sz="2800" dirty="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Evolutionary </a:t>
            </a:r>
            <a:r>
              <a:rPr lang="en-US" b="1" dirty="0"/>
              <a:t>M</a:t>
            </a:r>
            <a:r>
              <a:rPr lang="en-US" b="1" dirty="0" smtClean="0"/>
              <a:t>odels</a:t>
            </a:r>
            <a:br>
              <a:rPr lang="en-US" b="1" dirty="0" smtClean="0"/>
            </a:br>
            <a:endParaRPr lang="en-US" b="1" dirty="0"/>
          </a:p>
        </p:txBody>
      </p:sp>
      <p:sp>
        <p:nvSpPr>
          <p:cNvPr id="3" name="Content Placeholder 2"/>
          <p:cNvSpPr>
            <a:spLocks noGrp="1"/>
          </p:cNvSpPr>
          <p:nvPr>
            <p:ph idx="1"/>
          </p:nvPr>
        </p:nvSpPr>
        <p:spPr/>
        <p:txBody>
          <a:bodyPr/>
          <a:lstStyle/>
          <a:p>
            <a:pPr>
              <a:lnSpc>
                <a:spcPct val="90000"/>
              </a:lnSpc>
            </a:pPr>
            <a:r>
              <a:rPr lang="en-US" dirty="0" smtClean="0">
                <a:latin typeface="Arial" pitchFamily="34" charset="0"/>
                <a:cs typeface="Arial" pitchFamily="34" charset="0"/>
              </a:rPr>
              <a:t>Types of evolutionary models</a:t>
            </a:r>
          </a:p>
          <a:p>
            <a:pPr>
              <a:lnSpc>
                <a:spcPct val="90000"/>
              </a:lnSpc>
            </a:pPr>
            <a:endParaRPr lang="en-US" dirty="0" smtClean="0">
              <a:latin typeface="Arial" pitchFamily="34" charset="0"/>
              <a:cs typeface="Arial" pitchFamily="34" charset="0"/>
            </a:endParaRPr>
          </a:p>
          <a:p>
            <a:pPr lvl="1">
              <a:lnSpc>
                <a:spcPct val="90000"/>
              </a:lnSpc>
              <a:buSzPct val="90000"/>
            </a:pPr>
            <a:r>
              <a:rPr lang="en-US" sz="3200" dirty="0" smtClean="0">
                <a:latin typeface="Arial" pitchFamily="34" charset="0"/>
                <a:cs typeface="Arial" pitchFamily="34" charset="0"/>
              </a:rPr>
              <a:t>Prototyping  Model</a:t>
            </a:r>
          </a:p>
          <a:p>
            <a:pPr lvl="1">
              <a:lnSpc>
                <a:spcPct val="90000"/>
              </a:lnSpc>
              <a:buSzPct val="90000"/>
            </a:pPr>
            <a:endParaRPr lang="en-US" sz="3200" dirty="0" smtClean="0">
              <a:latin typeface="Arial" pitchFamily="34" charset="0"/>
              <a:cs typeface="Arial" pitchFamily="34" charset="0"/>
            </a:endParaRPr>
          </a:p>
          <a:p>
            <a:pPr lvl="1">
              <a:lnSpc>
                <a:spcPct val="90000"/>
              </a:lnSpc>
              <a:buSzPct val="90000"/>
            </a:pPr>
            <a:r>
              <a:rPr lang="en-US" sz="3200" dirty="0" smtClean="0">
                <a:latin typeface="Arial" pitchFamily="34" charset="0"/>
                <a:cs typeface="Arial" pitchFamily="34" charset="0"/>
              </a:rPr>
              <a:t>Spiral Model</a:t>
            </a:r>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b="1" dirty="0" smtClean="0">
                <a:latin typeface="Arial" pitchFamily="34" charset="0"/>
                <a:cs typeface="Arial" pitchFamily="34" charset="0"/>
              </a:rPr>
              <a:t>Prototyping Model</a:t>
            </a:r>
          </a:p>
          <a:p>
            <a:r>
              <a:rPr lang="en-US" sz="2800" dirty="0" smtClean="0">
                <a:latin typeface="Arial" pitchFamily="34" charset="0"/>
                <a:cs typeface="Arial" pitchFamily="34" charset="0"/>
              </a:rPr>
              <a:t>What is Software Prototyping</a:t>
            </a:r>
          </a:p>
          <a:p>
            <a:r>
              <a:rPr lang="en-US" sz="2800" dirty="0" smtClean="0">
                <a:latin typeface="Arial" pitchFamily="34" charset="0"/>
                <a:cs typeface="Arial" pitchFamily="34" charset="0"/>
              </a:rPr>
              <a:t>Prototyping</a:t>
            </a:r>
          </a:p>
          <a:p>
            <a:r>
              <a:rPr lang="en-US" sz="2800" dirty="0" smtClean="0">
                <a:latin typeface="Arial" pitchFamily="34" charset="0"/>
                <a:cs typeface="Arial" pitchFamily="34" charset="0"/>
              </a:rPr>
              <a:t>When to use Prototyping Model</a:t>
            </a:r>
            <a:endParaRPr lang="en-US" sz="2800" dirty="0">
              <a:latin typeface="Arial" pitchFamily="34" charset="0"/>
              <a:cs typeface="Arial" pitchFamily="34" charset="0"/>
            </a:endParaRPr>
          </a:p>
          <a:p>
            <a:r>
              <a:rPr lang="en-US" sz="2800" dirty="0">
                <a:latin typeface="Arial" pitchFamily="34" charset="0"/>
                <a:cs typeface="Arial" pitchFamily="34" charset="0"/>
              </a:rPr>
              <a:t>Advantages</a:t>
            </a:r>
          </a:p>
          <a:p>
            <a:r>
              <a:rPr lang="en-US" sz="2800" dirty="0" smtClean="0">
                <a:latin typeface="Arial" pitchFamily="34" charset="0"/>
                <a:cs typeface="Arial" pitchFamily="34" charset="0"/>
              </a:rPr>
              <a:t>Limitations</a:t>
            </a:r>
          </a:p>
          <a:p>
            <a:r>
              <a:rPr lang="en-US" sz="2800" dirty="0" smtClean="0">
                <a:latin typeface="Arial" pitchFamily="34" charset="0"/>
                <a:cs typeface="Arial" pitchFamily="34" charset="0"/>
              </a:rPr>
              <a:t>Types of Software Prototyping</a:t>
            </a:r>
          </a:p>
          <a:p>
            <a:endParaRPr lang="en-US" sz="2800" dirty="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dirty="0" smtClean="0"/>
              <a:t>PROTOTYPING MODEL</a:t>
            </a:r>
          </a:p>
        </p:txBody>
      </p:sp>
      <p:sp>
        <p:nvSpPr>
          <p:cNvPr id="16387" name="Rectangle 3"/>
          <p:cNvSpPr>
            <a:spLocks noGrp="1" noChangeArrowheads="1"/>
          </p:cNvSpPr>
          <p:nvPr>
            <p:ph type="body" idx="1"/>
          </p:nvPr>
        </p:nvSpPr>
        <p:spPr>
          <a:xfrm>
            <a:off x="457200" y="1600200"/>
            <a:ext cx="8458200" cy="4525963"/>
          </a:xfrm>
        </p:spPr>
        <p:txBody>
          <a:bodyPr>
            <a:normAutofit lnSpcReduction="10000"/>
          </a:bodyPr>
          <a:lstStyle/>
          <a:p>
            <a:pPr algn="just">
              <a:lnSpc>
                <a:spcPct val="90000"/>
              </a:lnSpc>
            </a:pPr>
            <a:r>
              <a:rPr lang="en-US" sz="2000" dirty="0">
                <a:latin typeface="Arial" pitchFamily="34" charset="0"/>
                <a:cs typeface="Arial" pitchFamily="34" charset="0"/>
              </a:rPr>
              <a:t>Prototyping approach, also known as </a:t>
            </a:r>
            <a:r>
              <a:rPr lang="en-US" sz="2000" b="1" dirty="0">
                <a:latin typeface="Arial" pitchFamily="34" charset="0"/>
                <a:cs typeface="Arial" pitchFamily="34" charset="0"/>
              </a:rPr>
              <a:t>evolutionary approach</a:t>
            </a:r>
            <a:r>
              <a:rPr lang="en-US" sz="2000" dirty="0">
                <a:latin typeface="Arial" pitchFamily="34" charset="0"/>
                <a:cs typeface="Arial" pitchFamily="34" charset="0"/>
              </a:rPr>
              <a:t>, came to picture because of failures that occurred in the waterfall </a:t>
            </a:r>
            <a:r>
              <a:rPr lang="en-US" sz="2000" dirty="0" smtClean="0">
                <a:latin typeface="Arial" pitchFamily="34" charset="0"/>
                <a:cs typeface="Arial" pitchFamily="34" charset="0"/>
              </a:rPr>
              <a:t>approach and iterative approach. </a:t>
            </a:r>
          </a:p>
          <a:p>
            <a:pPr algn="just">
              <a:lnSpc>
                <a:spcPct val="90000"/>
              </a:lnSpc>
            </a:pPr>
            <a:endParaRPr lang="en-US" sz="2000" dirty="0" smtClean="0">
              <a:latin typeface="Arial" pitchFamily="34" charset="0"/>
              <a:cs typeface="Arial" pitchFamily="34" charset="0"/>
            </a:endParaRPr>
          </a:p>
          <a:p>
            <a:pPr algn="just">
              <a:lnSpc>
                <a:spcPct val="90000"/>
              </a:lnSpc>
            </a:pPr>
            <a:r>
              <a:rPr lang="en-US" sz="2000" dirty="0">
                <a:latin typeface="Arial" pitchFamily="34" charset="0"/>
                <a:cs typeface="Arial" pitchFamily="34" charset="0"/>
              </a:rPr>
              <a:t>The </a:t>
            </a:r>
            <a:r>
              <a:rPr lang="en-US" sz="2000" b="1" dirty="0">
                <a:latin typeface="Arial" pitchFamily="34" charset="0"/>
                <a:cs typeface="Arial" pitchFamily="34" charset="0"/>
              </a:rPr>
              <a:t>prototyping model</a:t>
            </a:r>
            <a:r>
              <a:rPr lang="en-US" sz="2000" dirty="0">
                <a:latin typeface="Arial" pitchFamily="34" charset="0"/>
                <a:cs typeface="Arial" pitchFamily="34" charset="0"/>
              </a:rPr>
              <a:t> is applied when </a:t>
            </a:r>
            <a:r>
              <a:rPr lang="en-US" sz="2000" b="1" dirty="0">
                <a:latin typeface="Arial" pitchFamily="34" charset="0"/>
                <a:cs typeface="Arial" pitchFamily="34" charset="0"/>
              </a:rPr>
              <a:t>detailed </a:t>
            </a:r>
            <a:r>
              <a:rPr lang="en-US" sz="2000" b="1" u="sng" dirty="0">
                <a:latin typeface="Arial" pitchFamily="34" charset="0"/>
                <a:cs typeface="Arial" pitchFamily="34" charset="0"/>
                <a:hlinkClick r:id="rId2" tooltip="information"/>
              </a:rPr>
              <a:t>information</a:t>
            </a:r>
            <a:r>
              <a:rPr lang="en-US" sz="2000" b="1" dirty="0">
                <a:latin typeface="Arial" pitchFamily="34" charset="0"/>
                <a:cs typeface="Arial" pitchFamily="34" charset="0"/>
              </a:rPr>
              <a:t> related to input and output requirements of the system is not </a:t>
            </a:r>
            <a:r>
              <a:rPr lang="en-US" sz="2000" b="1" dirty="0" smtClean="0">
                <a:latin typeface="Arial" pitchFamily="34" charset="0"/>
                <a:cs typeface="Arial" pitchFamily="34" charset="0"/>
              </a:rPr>
              <a:t>available</a:t>
            </a:r>
          </a:p>
          <a:p>
            <a:pPr algn="just">
              <a:lnSpc>
                <a:spcPct val="90000"/>
              </a:lnSpc>
            </a:pPr>
            <a:endParaRPr lang="en-US" sz="2000" b="1" dirty="0" smtClean="0">
              <a:latin typeface="Arial" pitchFamily="34" charset="0"/>
              <a:cs typeface="Arial" pitchFamily="34" charset="0"/>
            </a:endParaRPr>
          </a:p>
          <a:p>
            <a:pPr algn="just">
              <a:lnSpc>
                <a:spcPct val="90000"/>
              </a:lnSpc>
            </a:pPr>
            <a:r>
              <a:rPr lang="en-US" sz="2000" dirty="0">
                <a:latin typeface="Arial" pitchFamily="34" charset="0"/>
                <a:cs typeface="Arial" pitchFamily="34" charset="0"/>
              </a:rPr>
              <a:t>This model allows the users to interact and experiment with a working model of the system known as </a:t>
            </a:r>
            <a:r>
              <a:rPr lang="en-US" sz="2000" b="1" dirty="0">
                <a:latin typeface="Arial" pitchFamily="34" charset="0"/>
                <a:cs typeface="Arial" pitchFamily="34" charset="0"/>
              </a:rPr>
              <a:t>prototype</a:t>
            </a:r>
            <a:r>
              <a:rPr lang="en-US" sz="2000" b="1" dirty="0" smtClean="0">
                <a:latin typeface="Arial" pitchFamily="34" charset="0"/>
                <a:cs typeface="Arial" pitchFamily="34" charset="0"/>
              </a:rPr>
              <a:t>.</a:t>
            </a:r>
            <a:r>
              <a:rPr lang="en-US" sz="2000" dirty="0">
                <a:latin typeface="Arial" pitchFamily="34" charset="0"/>
                <a:cs typeface="Arial" pitchFamily="34" charset="0"/>
              </a:rPr>
              <a:t> This model allows the users to interact and experiment with a working model of the system known as </a:t>
            </a:r>
            <a:r>
              <a:rPr lang="en-US" sz="2000" b="1" dirty="0" smtClean="0">
                <a:latin typeface="Arial" pitchFamily="34" charset="0"/>
                <a:cs typeface="Arial" pitchFamily="34" charset="0"/>
              </a:rPr>
              <a:t>prototype</a:t>
            </a:r>
          </a:p>
          <a:p>
            <a:pPr algn="just">
              <a:lnSpc>
                <a:spcPct val="90000"/>
              </a:lnSpc>
            </a:pPr>
            <a:endParaRPr lang="en-US" sz="2000" b="1" dirty="0" smtClean="0">
              <a:latin typeface="Arial" pitchFamily="34" charset="0"/>
              <a:cs typeface="Arial" pitchFamily="34" charset="0"/>
            </a:endParaRPr>
          </a:p>
          <a:p>
            <a:pPr algn="just">
              <a:lnSpc>
                <a:spcPct val="90000"/>
              </a:lnSpc>
            </a:pPr>
            <a:r>
              <a:rPr lang="en-US" sz="2000" dirty="0" smtClean="0">
                <a:latin typeface="Arial" pitchFamily="34" charset="0"/>
                <a:cs typeface="Arial" pitchFamily="34" charset="0"/>
              </a:rPr>
              <a:t>The </a:t>
            </a:r>
            <a:r>
              <a:rPr lang="en-US" sz="2000" dirty="0">
                <a:latin typeface="Arial" pitchFamily="34" charset="0"/>
                <a:cs typeface="Arial" pitchFamily="34" charset="0"/>
              </a:rPr>
              <a:t>prototype gives the </a:t>
            </a:r>
            <a:r>
              <a:rPr lang="en-US" sz="2000" u="sng" dirty="0">
                <a:latin typeface="Arial" pitchFamily="34" charset="0"/>
                <a:cs typeface="Arial" pitchFamily="34" charset="0"/>
                <a:hlinkClick r:id="rId3"/>
              </a:rPr>
              <a:t>user</a:t>
            </a:r>
            <a:r>
              <a:rPr lang="en-US" sz="2000" dirty="0">
                <a:latin typeface="Arial" pitchFamily="34" charset="0"/>
                <a:cs typeface="Arial" pitchFamily="34" charset="0"/>
              </a:rPr>
              <a:t> an actual feel of the system</a:t>
            </a:r>
            <a:r>
              <a:rPr lang="en-US" sz="2000" dirty="0" smtClean="0">
                <a:latin typeface="Arial" pitchFamily="34" charset="0"/>
                <a:cs typeface="Arial" pitchFamily="34" charset="0"/>
              </a:rPr>
              <a:t>.</a:t>
            </a:r>
          </a:p>
          <a:p>
            <a:pPr algn="just">
              <a:lnSpc>
                <a:spcPct val="90000"/>
              </a:lnSpc>
            </a:pPr>
            <a:endParaRPr lang="en-US" sz="2000" dirty="0" smtClean="0">
              <a:latin typeface="Arial" pitchFamily="34" charset="0"/>
              <a:cs typeface="Arial" pitchFamily="34" charset="0"/>
            </a:endParaRPr>
          </a:p>
          <a:p>
            <a:pPr algn="just">
              <a:lnSpc>
                <a:spcPct val="90000"/>
              </a:lnSpc>
            </a:pPr>
            <a:r>
              <a:rPr lang="en-US" sz="2000" dirty="0" smtClean="0">
                <a:latin typeface="Arial" pitchFamily="34" charset="0"/>
                <a:cs typeface="Arial" pitchFamily="34" charset="0"/>
              </a:rPr>
              <a:t>For example, </a:t>
            </a:r>
            <a:r>
              <a:rPr lang="en-US" sz="2000" b="1" dirty="0" smtClean="0">
                <a:latin typeface="Arial" pitchFamily="34" charset="0"/>
                <a:cs typeface="Arial" pitchFamily="34" charset="0"/>
              </a:rPr>
              <a:t>ecommerce website</a:t>
            </a:r>
            <a:endParaRPr lang="en-US" sz="2000" dirty="0">
              <a:latin typeface="Arial" pitchFamily="34" charset="0"/>
              <a:cs typeface="Arial" pitchFamily="34" charset="0"/>
            </a:endParaRPr>
          </a:p>
          <a:p>
            <a:pPr lvl="1" algn="just" eaLnBrk="1" hangingPunct="1">
              <a:lnSpc>
                <a:spcPct val="90000"/>
              </a:lnSpc>
              <a:buSzPct val="85000"/>
              <a:buNone/>
            </a:pPr>
            <a:endParaRPr lang="en-US" sz="2000" dirty="0" smtClean="0">
              <a:latin typeface="Arial" pitchFamily="34" charset="0"/>
              <a:cs typeface="Arial" pitchFamily="34" charset="0"/>
            </a:endParaRPr>
          </a:p>
        </p:txBody>
      </p:sp>
      <p:sp>
        <p:nvSpPr>
          <p:cNvPr id="16388" name="Slide Number Placeholder 4"/>
          <p:cNvSpPr>
            <a:spLocks noGrp="1"/>
          </p:cNvSpPr>
          <p:nvPr>
            <p:ph type="sldNum" sz="quarter" idx="12"/>
          </p:nvPr>
        </p:nvSpPr>
        <p:spPr>
          <a:xfrm>
            <a:off x="9829800" y="4191000"/>
            <a:ext cx="2133600" cy="365125"/>
          </a:xfrm>
          <a:noFill/>
        </p:spPr>
        <p:txBody>
          <a:bodyPr/>
          <a:lstStyle/>
          <a:p>
            <a:fld id="{144C745D-9BFA-430A-BC45-8AFC5D5BCE83}" type="slidenum">
              <a:rPr lang="en-US" smtClean="0">
                <a:latin typeface="Arial" pitchFamily="34" charset="0"/>
                <a:cs typeface="Arial" pitchFamily="34" charset="0"/>
              </a:rPr>
              <a:pPr/>
              <a:t>67</a:t>
            </a:fld>
            <a:endParaRPr lang="en-US"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Prototyping Model</a:t>
            </a:r>
          </a:p>
          <a:p>
            <a:r>
              <a:rPr lang="en-US" sz="2800" b="1" dirty="0" smtClean="0">
                <a:latin typeface="Arial" pitchFamily="34" charset="0"/>
                <a:cs typeface="Arial" pitchFamily="34" charset="0"/>
              </a:rPr>
              <a:t>What is Software Prototyping</a:t>
            </a:r>
          </a:p>
          <a:p>
            <a:r>
              <a:rPr lang="en-US" sz="2800" dirty="0" smtClean="0">
                <a:latin typeface="Arial" pitchFamily="34" charset="0"/>
                <a:cs typeface="Arial" pitchFamily="34" charset="0"/>
              </a:rPr>
              <a:t>Prototyping</a:t>
            </a:r>
            <a:endParaRPr lang="en-US" sz="2800" dirty="0">
              <a:latin typeface="Arial" pitchFamily="34" charset="0"/>
              <a:cs typeface="Arial" pitchFamily="34" charset="0"/>
            </a:endParaRPr>
          </a:p>
          <a:p>
            <a:r>
              <a:rPr lang="en-US" sz="2800" dirty="0" smtClean="0">
                <a:latin typeface="Arial" pitchFamily="34" charset="0"/>
                <a:cs typeface="Arial" pitchFamily="34" charset="0"/>
              </a:rPr>
              <a:t>Types of Software Prototyping</a:t>
            </a:r>
          </a:p>
          <a:p>
            <a:r>
              <a:rPr lang="en-US" sz="2800" dirty="0" smtClean="0">
                <a:latin typeface="Arial" pitchFamily="34" charset="0"/>
                <a:cs typeface="Arial" pitchFamily="34" charset="0"/>
              </a:rPr>
              <a:t>Advantages</a:t>
            </a:r>
            <a:endParaRPr lang="en-US" sz="2800" dirty="0">
              <a:latin typeface="Arial" pitchFamily="34" charset="0"/>
              <a:cs typeface="Arial" pitchFamily="34" charset="0"/>
            </a:endParaRPr>
          </a:p>
          <a:p>
            <a:r>
              <a:rPr lang="en-US" sz="2800" dirty="0" smtClean="0">
                <a:latin typeface="Arial" pitchFamily="34" charset="0"/>
                <a:cs typeface="Arial" pitchFamily="34" charset="0"/>
              </a:rPr>
              <a:t>Limitations</a:t>
            </a:r>
          </a:p>
          <a:p>
            <a:r>
              <a:rPr lang="en-US" sz="2800" dirty="0" smtClean="0">
                <a:latin typeface="Arial" pitchFamily="34" charset="0"/>
                <a:cs typeface="Arial" pitchFamily="34" charset="0"/>
              </a:rPr>
              <a:t>When to use Prototyping Model</a:t>
            </a:r>
          </a:p>
          <a:p>
            <a:pPr>
              <a:buNone/>
            </a:pPr>
            <a:endParaRPr lang="en-US" sz="2800" dirty="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r>
              <a:rPr lang="en-US" b="1" dirty="0" smtClean="0"/>
              <a:t>What is Prototype</a:t>
            </a:r>
            <a:br>
              <a:rPr lang="en-US" b="1" dirty="0" smtClean="0"/>
            </a:br>
            <a:endParaRPr lang="en-US" b="1" dirty="0"/>
          </a:p>
        </p:txBody>
      </p:sp>
      <p:sp>
        <p:nvSpPr>
          <p:cNvPr id="3" name="Content Placeholder 2"/>
          <p:cNvSpPr>
            <a:spLocks noGrp="1"/>
          </p:cNvSpPr>
          <p:nvPr>
            <p:ph idx="1"/>
          </p:nvPr>
        </p:nvSpPr>
        <p:spPr>
          <a:xfrm>
            <a:off x="533400" y="381000"/>
            <a:ext cx="8229600" cy="5486400"/>
          </a:xfrm>
        </p:spPr>
        <p:txBody>
          <a:bodyPr>
            <a:noAutofit/>
          </a:bodyPr>
          <a:lstStyle/>
          <a:p>
            <a:pPr lvl="0" algn="just"/>
            <a:r>
              <a:rPr lang="en-US" sz="2800" dirty="0" smtClean="0"/>
              <a:t>A prototype is the sample implementation of the real system.</a:t>
            </a:r>
          </a:p>
          <a:p>
            <a:pPr lvl="0" algn="just"/>
            <a:r>
              <a:rPr lang="en-US" sz="2800" dirty="0" smtClean="0"/>
              <a:t>It shows limited and main functional capabilities of the proposed system.</a:t>
            </a:r>
          </a:p>
          <a:p>
            <a:pPr lvl="0" algn="just"/>
            <a:r>
              <a:rPr lang="en-US" sz="2800" dirty="0" smtClean="0"/>
              <a:t>It is prepared by creating </a:t>
            </a:r>
            <a:r>
              <a:rPr lang="en-US" sz="2800" b="1" dirty="0" smtClean="0"/>
              <a:t>main user interfaces without any coding.</a:t>
            </a:r>
            <a:endParaRPr lang="en-US" sz="2800" dirty="0" smtClean="0"/>
          </a:p>
          <a:p>
            <a:pPr algn="just"/>
            <a:r>
              <a:rPr lang="en-US" sz="2800" dirty="0" smtClean="0"/>
              <a:t>A prototype is a </a:t>
            </a:r>
            <a:r>
              <a:rPr lang="en-US" sz="2800" b="1" dirty="0" smtClean="0"/>
              <a:t>model or a program which is not based on strict planning.</a:t>
            </a:r>
          </a:p>
          <a:p>
            <a:pPr lvl="0" algn="just"/>
            <a:r>
              <a:rPr lang="en-US" sz="2800" b="1" dirty="0" smtClean="0"/>
              <a:t>It helps the customer determine how the feature will function in the final software.</a:t>
            </a:r>
          </a:p>
          <a:p>
            <a:pPr lvl="0" algn="just"/>
            <a:r>
              <a:rPr lang="en-US" sz="2800" dirty="0" smtClean="0"/>
              <a:t>It is used to </a:t>
            </a:r>
            <a:r>
              <a:rPr lang="en-US" sz="2800" b="1" dirty="0" smtClean="0"/>
              <a:t>allow the users evaluate developer proposals.</a:t>
            </a:r>
            <a:endParaRPr lang="en-US" sz="2800" dirty="0" smtClean="0"/>
          </a:p>
          <a:p>
            <a:pPr lvl="0" algn="just"/>
            <a:r>
              <a:rPr lang="en-US" sz="2800" dirty="0" smtClean="0"/>
              <a:t> It is a </a:t>
            </a:r>
            <a:r>
              <a:rPr lang="en-US" sz="2800" b="1" dirty="0" smtClean="0"/>
              <a:t>very useful technique to obtain accurate requirements </a:t>
            </a:r>
            <a:r>
              <a:rPr lang="en-US" sz="2800" dirty="0" smtClean="0"/>
              <a:t>of the system.</a:t>
            </a:r>
          </a:p>
          <a:p>
            <a:pPr lvl="0" algn="just"/>
            <a:endParaRPr lang="en-US" sz="2800" dirty="0"/>
          </a:p>
          <a:p>
            <a:pPr lvl="0" algn="just"/>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Design</a:t>
            </a:r>
            <a:endParaRPr lang="en-US" dirty="0"/>
          </a:p>
        </p:txBody>
      </p:sp>
      <p:sp>
        <p:nvSpPr>
          <p:cNvPr id="3" name="Content Placeholder 2"/>
          <p:cNvSpPr>
            <a:spLocks noGrp="1"/>
          </p:cNvSpPr>
          <p:nvPr>
            <p:ph idx="1"/>
          </p:nvPr>
        </p:nvSpPr>
        <p:spPr/>
        <p:txBody>
          <a:bodyPr/>
          <a:lstStyle/>
          <a:p>
            <a:pPr algn="just">
              <a:buNone/>
            </a:pPr>
            <a:r>
              <a:rPr lang="en-US" dirty="0" smtClean="0"/>
              <a:t>	In this phase the system and software design is prepared from the requirement specifications which were studied in the first phase. System Design helps in specifying hardware and system requirements and also helps in defining overall system architecture. The system design specifications serve as input for the next phase of the model.</a:t>
            </a:r>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Prototyping Model</a:t>
            </a:r>
          </a:p>
          <a:p>
            <a:r>
              <a:rPr lang="en-US" sz="2800" dirty="0" smtClean="0">
                <a:latin typeface="Arial" pitchFamily="34" charset="0"/>
                <a:cs typeface="Arial" pitchFamily="34" charset="0"/>
              </a:rPr>
              <a:t>What is Software Prototyping</a:t>
            </a:r>
          </a:p>
          <a:p>
            <a:r>
              <a:rPr lang="en-US" sz="2800" b="1" dirty="0" smtClean="0">
                <a:latin typeface="Arial" pitchFamily="34" charset="0"/>
                <a:cs typeface="Arial" pitchFamily="34" charset="0"/>
              </a:rPr>
              <a:t>Prototyping</a:t>
            </a:r>
            <a:endParaRPr lang="en-US" sz="2800" b="1" dirty="0">
              <a:latin typeface="Arial" pitchFamily="34" charset="0"/>
              <a:cs typeface="Arial" pitchFamily="34" charset="0"/>
            </a:endParaRPr>
          </a:p>
          <a:p>
            <a:r>
              <a:rPr lang="en-US" sz="2800" dirty="0" smtClean="0">
                <a:latin typeface="Arial" pitchFamily="34" charset="0"/>
                <a:cs typeface="Arial" pitchFamily="34" charset="0"/>
              </a:rPr>
              <a:t>Types of Software Prototyping</a:t>
            </a:r>
          </a:p>
          <a:p>
            <a:r>
              <a:rPr lang="en-US" sz="2800" dirty="0" smtClean="0">
                <a:latin typeface="Arial" pitchFamily="34" charset="0"/>
                <a:cs typeface="Arial" pitchFamily="34" charset="0"/>
              </a:rPr>
              <a:t>Advantages</a:t>
            </a:r>
          </a:p>
          <a:p>
            <a:r>
              <a:rPr lang="en-US" sz="2800" dirty="0" smtClean="0">
                <a:latin typeface="Arial" pitchFamily="34" charset="0"/>
                <a:cs typeface="Arial" pitchFamily="34" charset="0"/>
              </a:rPr>
              <a:t>Limitations</a:t>
            </a:r>
          </a:p>
          <a:p>
            <a:r>
              <a:rPr lang="en-US" sz="2800" dirty="0" smtClean="0">
                <a:latin typeface="Arial" pitchFamily="34" charset="0"/>
                <a:cs typeface="Arial" pitchFamily="34" charset="0"/>
              </a:rPr>
              <a:t>When to use Prototyping Model</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Slide Number Placeholder 14"/>
          <p:cNvSpPr>
            <a:spLocks noGrp="1"/>
          </p:cNvSpPr>
          <p:nvPr>
            <p:ph type="sldNum" sz="quarter" idx="12"/>
          </p:nvPr>
        </p:nvSpPr>
        <p:spPr>
          <a:noFill/>
        </p:spPr>
        <p:txBody>
          <a:bodyPr/>
          <a:lstStyle/>
          <a:p>
            <a:fld id="{B99B85D2-97A1-468E-ABC3-2C7F88DBDADB}" type="slidenum">
              <a:rPr lang="en-US" smtClean="0">
                <a:latin typeface="Arial" pitchFamily="34" charset="0"/>
                <a:cs typeface="Arial" pitchFamily="34" charset="0"/>
              </a:rPr>
              <a:pPr/>
              <a:t>71</a:t>
            </a:fld>
            <a:endParaRPr lang="en-US" smtClean="0">
              <a:latin typeface="Arial" pitchFamily="34" charset="0"/>
              <a:cs typeface="Arial" pitchFamily="34" charset="0"/>
            </a:endParaRPr>
          </a:p>
        </p:txBody>
      </p:sp>
      <p:pic>
        <p:nvPicPr>
          <p:cNvPr id="2050" name="Picture 2"/>
          <p:cNvPicPr>
            <a:picLocks noChangeAspect="1" noChangeArrowheads="1"/>
          </p:cNvPicPr>
          <p:nvPr/>
        </p:nvPicPr>
        <p:blipFill>
          <a:blip r:embed="rId2" cstate="print"/>
          <a:srcRect/>
          <a:stretch>
            <a:fillRect/>
          </a:stretch>
        </p:blipFill>
        <p:spPr bwMode="auto">
          <a:xfrm>
            <a:off x="304800" y="0"/>
            <a:ext cx="8305799" cy="66294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PROTOTYPING</a:t>
            </a:r>
            <a:endParaRPr lang="en-US" dirty="0"/>
          </a:p>
        </p:txBody>
      </p:sp>
      <p:sp>
        <p:nvSpPr>
          <p:cNvPr id="4097" name="Rectangle 1"/>
          <p:cNvSpPr>
            <a:spLocks noChangeArrowheads="1"/>
          </p:cNvSpPr>
          <p:nvPr/>
        </p:nvSpPr>
        <p:spPr bwMode="auto">
          <a:xfrm>
            <a:off x="304800" y="1752600"/>
            <a:ext cx="6040436"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Figure Illustrates the steps carried out in the prototyping model.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descr="Prototype model"/>
          <p:cNvPicPr/>
          <p:nvPr/>
        </p:nvPicPr>
        <p:blipFill>
          <a:blip r:embed="rId2" cstate="print"/>
          <a:srcRect/>
          <a:stretch>
            <a:fillRect/>
          </a:stretch>
        </p:blipFill>
        <p:spPr bwMode="auto">
          <a:xfrm>
            <a:off x="762000" y="2514600"/>
            <a:ext cx="7315200" cy="3267075"/>
          </a:xfrm>
          <a:prstGeom prst="rect">
            <a:avLst/>
          </a:prstGeom>
          <a:noFill/>
          <a:ln w="9525">
            <a:noFill/>
            <a:miter lim="800000"/>
            <a:headEnd/>
            <a:tailEnd/>
          </a:ln>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PROTOTYPING</a:t>
            </a:r>
            <a:endParaRPr lang="en-US" dirty="0"/>
          </a:p>
        </p:txBody>
      </p:sp>
      <p:sp>
        <p:nvSpPr>
          <p:cNvPr id="3" name="Content Placeholder 2"/>
          <p:cNvSpPr>
            <a:spLocks noGrp="1"/>
          </p:cNvSpPr>
          <p:nvPr>
            <p:ph idx="1"/>
          </p:nvPr>
        </p:nvSpPr>
        <p:spPr>
          <a:xfrm>
            <a:off x="457200" y="1371600"/>
            <a:ext cx="8229600" cy="5486400"/>
          </a:xfrm>
        </p:spPr>
        <p:txBody>
          <a:bodyPr>
            <a:noAutofit/>
          </a:bodyPr>
          <a:lstStyle/>
          <a:p>
            <a:pPr algn="just">
              <a:buNone/>
            </a:pPr>
            <a:r>
              <a:rPr lang="en-US" sz="1500" b="1" dirty="0">
                <a:latin typeface="Arial" pitchFamily="34" charset="0"/>
                <a:cs typeface="Arial" pitchFamily="34" charset="0"/>
              </a:rPr>
              <a:t>1. Requirements gathering and analysis: </a:t>
            </a:r>
            <a:r>
              <a:rPr lang="en-US" sz="1500" dirty="0">
                <a:latin typeface="Arial" pitchFamily="34" charset="0"/>
                <a:cs typeface="Arial" pitchFamily="34" charset="0"/>
              </a:rPr>
              <a:t>A prototyping model begins with requirements analysis and the requirements of the system are defined in detail. The user is interviewed in order to know the requirements of the system.</a:t>
            </a:r>
          </a:p>
          <a:p>
            <a:pPr algn="just">
              <a:buNone/>
            </a:pPr>
            <a:r>
              <a:rPr lang="en-US" sz="1500" b="1" dirty="0" smtClean="0">
                <a:latin typeface="Arial" pitchFamily="34" charset="0"/>
                <a:cs typeface="Arial" pitchFamily="34" charset="0"/>
              </a:rPr>
              <a:t>2</a:t>
            </a:r>
            <a:r>
              <a:rPr lang="en-US" sz="1500" b="1" dirty="0">
                <a:latin typeface="Arial" pitchFamily="34" charset="0"/>
                <a:cs typeface="Arial" pitchFamily="34" charset="0"/>
              </a:rPr>
              <a:t>. Quick design: </a:t>
            </a:r>
            <a:r>
              <a:rPr lang="en-US" sz="1500" dirty="0">
                <a:latin typeface="Arial" pitchFamily="34" charset="0"/>
                <a:cs typeface="Arial" pitchFamily="34" charset="0"/>
              </a:rPr>
              <a:t>When requirements are known, a preliminary design or quick design for the system is created. It is not a detailed design and includes only the important aspects of the system, which gives an idea of the system to the user. A quick design helps in developing the prototype.</a:t>
            </a:r>
          </a:p>
          <a:p>
            <a:pPr algn="just">
              <a:buNone/>
            </a:pPr>
            <a:r>
              <a:rPr lang="en-US" sz="1500" b="1" dirty="0" smtClean="0">
                <a:latin typeface="Arial" pitchFamily="34" charset="0"/>
                <a:cs typeface="Arial" pitchFamily="34" charset="0"/>
              </a:rPr>
              <a:t>3</a:t>
            </a:r>
            <a:r>
              <a:rPr lang="en-US" sz="1500" b="1" dirty="0">
                <a:latin typeface="Arial" pitchFamily="34" charset="0"/>
                <a:cs typeface="Arial" pitchFamily="34" charset="0"/>
              </a:rPr>
              <a:t>. Build prototype: </a:t>
            </a:r>
            <a:r>
              <a:rPr lang="en-US" sz="1500" dirty="0">
                <a:latin typeface="Arial" pitchFamily="34" charset="0"/>
                <a:cs typeface="Arial" pitchFamily="34" charset="0"/>
              </a:rPr>
              <a:t>Information gathered from quick design is modified to form the first prototype, which represents the working model of the required </a:t>
            </a:r>
            <a:r>
              <a:rPr lang="en-US" sz="1500" dirty="0" smtClean="0">
                <a:latin typeface="Arial" pitchFamily="34" charset="0"/>
                <a:cs typeface="Arial" pitchFamily="34" charset="0"/>
              </a:rPr>
              <a:t>system.</a:t>
            </a:r>
          </a:p>
          <a:p>
            <a:pPr algn="just">
              <a:buNone/>
            </a:pPr>
            <a:r>
              <a:rPr lang="en-US" sz="1500" b="1" dirty="0" smtClean="0">
                <a:latin typeface="Arial" pitchFamily="34" charset="0"/>
                <a:cs typeface="Arial" pitchFamily="34" charset="0"/>
              </a:rPr>
              <a:t>4</a:t>
            </a:r>
            <a:r>
              <a:rPr lang="en-US" sz="1500" b="1" dirty="0">
                <a:latin typeface="Arial" pitchFamily="34" charset="0"/>
                <a:cs typeface="Arial" pitchFamily="34" charset="0"/>
              </a:rPr>
              <a:t>. User evaluation: </a:t>
            </a:r>
            <a:r>
              <a:rPr lang="en-US" sz="1500" dirty="0">
                <a:latin typeface="Arial" pitchFamily="34" charset="0"/>
                <a:cs typeface="Arial" pitchFamily="34" charset="0"/>
              </a:rPr>
              <a:t>Next, the proposed system is presented to the user for thorough evaluation of the prototype to recognize its strengths and weaknesses such as what is to be added or removed. Comments and suggestions are collected from the users and provided to the developer</a:t>
            </a:r>
            <a:r>
              <a:rPr lang="en-US" sz="1500" dirty="0" smtClean="0">
                <a:latin typeface="Arial" pitchFamily="34" charset="0"/>
                <a:cs typeface="Arial" pitchFamily="34" charset="0"/>
              </a:rPr>
              <a:t>.</a:t>
            </a:r>
          </a:p>
          <a:p>
            <a:pPr algn="just">
              <a:buNone/>
            </a:pPr>
            <a:r>
              <a:rPr lang="en-US" sz="1500" b="1" dirty="0" smtClean="0">
                <a:latin typeface="Arial" pitchFamily="34" charset="0"/>
                <a:cs typeface="Arial" pitchFamily="34" charset="0"/>
              </a:rPr>
              <a:t>5</a:t>
            </a:r>
            <a:r>
              <a:rPr lang="en-US" sz="1500" b="1" dirty="0">
                <a:latin typeface="Arial" pitchFamily="34" charset="0"/>
                <a:cs typeface="Arial" pitchFamily="34" charset="0"/>
              </a:rPr>
              <a:t>. Refining prototype: </a:t>
            </a:r>
            <a:r>
              <a:rPr lang="en-US" sz="1500" dirty="0">
                <a:latin typeface="Arial" pitchFamily="34" charset="0"/>
                <a:cs typeface="Arial" pitchFamily="34" charset="0"/>
              </a:rPr>
              <a:t>Once the user evaluates the prototype and if he is not satisfied, the current prototype is refined according to the requirements. That is, a new prototype is developed with the additional information provided by the user. The new prototype is evaluated just like the previous prototype. This process continues until all the requirements specified by the user are met. Once the user is satisfied with the developed prototype, a final system is developed on the basis of the final prototype.</a:t>
            </a:r>
          </a:p>
          <a:p>
            <a:pPr algn="just">
              <a:buNone/>
            </a:pPr>
            <a:r>
              <a:rPr lang="en-US" sz="1500" b="1" dirty="0" smtClean="0">
                <a:latin typeface="Arial" pitchFamily="34" charset="0"/>
                <a:cs typeface="Arial" pitchFamily="34" charset="0"/>
              </a:rPr>
              <a:t>6</a:t>
            </a:r>
            <a:r>
              <a:rPr lang="en-US" sz="1500" b="1" dirty="0">
                <a:latin typeface="Arial" pitchFamily="34" charset="0"/>
                <a:cs typeface="Arial" pitchFamily="34" charset="0"/>
              </a:rPr>
              <a:t>. Engineer product: </a:t>
            </a:r>
            <a:r>
              <a:rPr lang="en-US" sz="1500" dirty="0">
                <a:latin typeface="Arial" pitchFamily="34" charset="0"/>
                <a:cs typeface="Arial" pitchFamily="34" charset="0"/>
              </a:rPr>
              <a:t>Once the requirements are completely met, the user accepts the final prototype. The final system is evaluated thoroughly followed by the routine maintenance on regular basis for preventing large-scale failures and minimizing downtime.</a:t>
            </a:r>
          </a:p>
          <a:p>
            <a:pPr algn="just"/>
            <a:endParaRPr lang="en-US" sz="1500" dirty="0">
              <a:latin typeface="Arial" pitchFamily="34" charset="0"/>
              <a:cs typeface="Arial"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Prototyping Model</a:t>
            </a:r>
          </a:p>
          <a:p>
            <a:r>
              <a:rPr lang="en-US" sz="2800" dirty="0" smtClean="0">
                <a:latin typeface="Arial" pitchFamily="34" charset="0"/>
                <a:cs typeface="Arial" pitchFamily="34" charset="0"/>
              </a:rPr>
              <a:t>What is Software Prototyping</a:t>
            </a:r>
          </a:p>
          <a:p>
            <a:r>
              <a:rPr lang="en-US" sz="2800" dirty="0" smtClean="0">
                <a:latin typeface="Arial" pitchFamily="34" charset="0"/>
                <a:cs typeface="Arial" pitchFamily="34" charset="0"/>
              </a:rPr>
              <a:t>Prototyping</a:t>
            </a:r>
            <a:endParaRPr lang="en-US" sz="2800" dirty="0">
              <a:latin typeface="Arial" pitchFamily="34" charset="0"/>
              <a:cs typeface="Arial" pitchFamily="34" charset="0"/>
            </a:endParaRPr>
          </a:p>
          <a:p>
            <a:r>
              <a:rPr lang="en-US" sz="2800" b="1" dirty="0" smtClean="0">
                <a:latin typeface="Arial" pitchFamily="34" charset="0"/>
                <a:cs typeface="Arial" pitchFamily="34" charset="0"/>
              </a:rPr>
              <a:t>Types of Software Prototyping</a:t>
            </a:r>
          </a:p>
          <a:p>
            <a:r>
              <a:rPr lang="en-US" sz="2800" dirty="0" smtClean="0">
                <a:latin typeface="Arial" pitchFamily="34" charset="0"/>
                <a:cs typeface="Arial" pitchFamily="34" charset="0"/>
              </a:rPr>
              <a:t>Advantages</a:t>
            </a:r>
          </a:p>
          <a:p>
            <a:r>
              <a:rPr lang="en-US" sz="2800" dirty="0" smtClean="0">
                <a:latin typeface="Arial" pitchFamily="34" charset="0"/>
                <a:cs typeface="Arial" pitchFamily="34" charset="0"/>
              </a:rPr>
              <a:t>Limitations</a:t>
            </a:r>
          </a:p>
          <a:p>
            <a:r>
              <a:rPr lang="en-US" sz="2800" dirty="0" smtClean="0">
                <a:latin typeface="Arial" pitchFamily="34" charset="0"/>
                <a:cs typeface="Arial" pitchFamily="34" charset="0"/>
              </a:rPr>
              <a:t>When to use Prototyping Model</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SOFTWARE PROTOTYPING </a:t>
            </a:r>
            <a:endParaRPr lang="en-US" b="1" dirty="0"/>
          </a:p>
        </p:txBody>
      </p:sp>
      <p:sp>
        <p:nvSpPr>
          <p:cNvPr id="3" name="Content Placeholder 2"/>
          <p:cNvSpPr>
            <a:spLocks noGrp="1"/>
          </p:cNvSpPr>
          <p:nvPr>
            <p:ph idx="1"/>
          </p:nvPr>
        </p:nvSpPr>
        <p:spPr/>
        <p:txBody>
          <a:bodyPr>
            <a:normAutofit/>
          </a:bodyPr>
          <a:lstStyle/>
          <a:p>
            <a:pPr lvl="0"/>
            <a:r>
              <a:rPr lang="en-US" dirty="0"/>
              <a:t>Throwaway/Rapid </a:t>
            </a:r>
            <a:r>
              <a:rPr lang="en-US" dirty="0" smtClean="0"/>
              <a:t>Prototyping</a:t>
            </a:r>
          </a:p>
          <a:p>
            <a:pPr lvl="0"/>
            <a:endParaRPr lang="en-US" dirty="0"/>
          </a:p>
          <a:p>
            <a:pPr lvl="0"/>
            <a:r>
              <a:rPr lang="en-US" dirty="0"/>
              <a:t>Evolutionary </a:t>
            </a:r>
            <a:r>
              <a:rPr lang="en-US" dirty="0" smtClean="0"/>
              <a:t>Prototyping</a:t>
            </a:r>
          </a:p>
          <a:p>
            <a:pPr lvl="0"/>
            <a:endParaRPr lang="en-US" dirty="0"/>
          </a:p>
          <a:p>
            <a:pPr lvl="0"/>
            <a:r>
              <a:rPr lang="en-US" dirty="0"/>
              <a:t>Incremental </a:t>
            </a:r>
            <a:r>
              <a:rPr lang="en-US" dirty="0" smtClean="0"/>
              <a:t>Prototyping</a:t>
            </a:r>
          </a:p>
          <a:p>
            <a:pPr lvl="0"/>
            <a:endParaRPr lang="en-US" dirty="0" smtClean="0"/>
          </a:p>
          <a:p>
            <a:pPr lvl="0"/>
            <a:r>
              <a:rPr lang="en-US" dirty="0" smtClean="0"/>
              <a:t>Extreme </a:t>
            </a:r>
            <a:r>
              <a:rPr lang="en-US" dirty="0"/>
              <a:t>Prototyping </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Prototyping Model</a:t>
            </a:r>
          </a:p>
          <a:p>
            <a:r>
              <a:rPr lang="en-US" sz="2800" dirty="0" smtClean="0">
                <a:latin typeface="Arial" pitchFamily="34" charset="0"/>
                <a:cs typeface="Arial" pitchFamily="34" charset="0"/>
              </a:rPr>
              <a:t>What is Software Prototyping</a:t>
            </a:r>
          </a:p>
          <a:p>
            <a:r>
              <a:rPr lang="en-US" sz="2800" dirty="0" smtClean="0">
                <a:latin typeface="Arial" pitchFamily="34" charset="0"/>
                <a:cs typeface="Arial" pitchFamily="34" charset="0"/>
              </a:rPr>
              <a:t>Prototyping</a:t>
            </a:r>
            <a:endParaRPr lang="en-US" sz="2800" dirty="0">
              <a:latin typeface="Arial" pitchFamily="34" charset="0"/>
              <a:cs typeface="Arial" pitchFamily="34" charset="0"/>
            </a:endParaRPr>
          </a:p>
          <a:p>
            <a:r>
              <a:rPr lang="en-US" sz="2800" dirty="0" smtClean="0">
                <a:latin typeface="Arial" pitchFamily="34" charset="0"/>
                <a:cs typeface="Arial" pitchFamily="34" charset="0"/>
              </a:rPr>
              <a:t>Types of Software Prototyping</a:t>
            </a:r>
          </a:p>
          <a:p>
            <a:r>
              <a:rPr lang="en-US" sz="2800" b="1" dirty="0" smtClean="0">
                <a:latin typeface="Arial" pitchFamily="34" charset="0"/>
                <a:cs typeface="Arial" pitchFamily="34" charset="0"/>
              </a:rPr>
              <a:t>Advantages</a:t>
            </a:r>
          </a:p>
          <a:p>
            <a:r>
              <a:rPr lang="en-US" sz="2800" dirty="0" smtClean="0">
                <a:latin typeface="Arial" pitchFamily="34" charset="0"/>
                <a:cs typeface="Arial" pitchFamily="34" charset="0"/>
              </a:rPr>
              <a:t>Limitations</a:t>
            </a:r>
          </a:p>
          <a:p>
            <a:r>
              <a:rPr lang="en-US" sz="2800" dirty="0" smtClean="0">
                <a:latin typeface="Arial" pitchFamily="34" charset="0"/>
                <a:cs typeface="Arial" pitchFamily="34" charset="0"/>
              </a:rPr>
              <a:t>When to use Prototyping Model</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 OF PROTOTYPING</a:t>
            </a:r>
            <a:endParaRPr lang="en-US" b="1" dirty="0"/>
          </a:p>
        </p:txBody>
      </p:sp>
      <p:sp>
        <p:nvSpPr>
          <p:cNvPr id="3" name="Content Placeholder 2"/>
          <p:cNvSpPr>
            <a:spLocks noGrp="1"/>
          </p:cNvSpPr>
          <p:nvPr>
            <p:ph idx="1"/>
          </p:nvPr>
        </p:nvSpPr>
        <p:spPr>
          <a:xfrm>
            <a:off x="457200" y="1600200"/>
            <a:ext cx="8229600" cy="5105400"/>
          </a:xfrm>
        </p:spPr>
        <p:txBody>
          <a:bodyPr>
            <a:noAutofit/>
          </a:bodyPr>
          <a:lstStyle/>
          <a:p>
            <a:pPr lvl="0" algn="just"/>
            <a:r>
              <a:rPr lang="en-US" sz="1800" dirty="0" smtClean="0">
                <a:latin typeface="Arial" pitchFamily="34" charset="0"/>
                <a:cs typeface="Arial" pitchFamily="34" charset="0"/>
              </a:rPr>
              <a:t>It </a:t>
            </a:r>
            <a:r>
              <a:rPr lang="en-US" sz="1800" dirty="0">
                <a:latin typeface="Arial" pitchFamily="34" charset="0"/>
                <a:cs typeface="Arial" pitchFamily="34" charset="0"/>
              </a:rPr>
              <a:t>is a very useful technique to obtain accurate requirements of the system and to </a:t>
            </a:r>
            <a:r>
              <a:rPr lang="en-US" sz="1800" b="1" dirty="0">
                <a:latin typeface="Arial" pitchFamily="34" charset="0"/>
                <a:cs typeface="Arial" pitchFamily="34" charset="0"/>
              </a:rPr>
              <a:t>speed up the development process </a:t>
            </a:r>
          </a:p>
          <a:p>
            <a:pPr lvl="0" algn="just"/>
            <a:r>
              <a:rPr lang="en-US" sz="1800" dirty="0" smtClean="0">
                <a:latin typeface="Arial" pitchFamily="34" charset="0"/>
                <a:cs typeface="Arial" pitchFamily="34" charset="0"/>
              </a:rPr>
              <a:t>Errors </a:t>
            </a:r>
            <a:r>
              <a:rPr lang="en-US" sz="1800" dirty="0">
                <a:latin typeface="Arial" pitchFamily="34" charset="0"/>
                <a:cs typeface="Arial" pitchFamily="34" charset="0"/>
              </a:rPr>
              <a:t>can be detected much </a:t>
            </a:r>
            <a:r>
              <a:rPr lang="en-US" sz="1800" dirty="0" smtClean="0">
                <a:latin typeface="Arial" pitchFamily="34" charset="0"/>
                <a:cs typeface="Arial" pitchFamily="34" charset="0"/>
              </a:rPr>
              <a:t>earlier.</a:t>
            </a:r>
          </a:p>
          <a:p>
            <a:pPr lvl="0" algn="just"/>
            <a:r>
              <a:rPr lang="en-US" sz="1800" dirty="0" smtClean="0">
                <a:latin typeface="Arial" pitchFamily="34" charset="0"/>
                <a:cs typeface="Arial" pitchFamily="34" charset="0"/>
              </a:rPr>
              <a:t>Users are actively involved in the development.</a:t>
            </a:r>
          </a:p>
          <a:p>
            <a:pPr lvl="0" algn="just"/>
            <a:r>
              <a:rPr lang="en-US" sz="1800" dirty="0" smtClean="0">
                <a:latin typeface="Arial" pitchFamily="34" charset="0"/>
                <a:cs typeface="Arial" pitchFamily="34" charset="0"/>
              </a:rPr>
              <a:t>Missing </a:t>
            </a:r>
            <a:r>
              <a:rPr lang="en-US" sz="1800" dirty="0">
                <a:latin typeface="Arial" pitchFamily="34" charset="0"/>
                <a:cs typeface="Arial" pitchFamily="34" charset="0"/>
              </a:rPr>
              <a:t>functionality can be identified easily</a:t>
            </a:r>
          </a:p>
          <a:p>
            <a:pPr lvl="0" algn="just"/>
            <a:r>
              <a:rPr lang="en-US" sz="1800" dirty="0" smtClean="0">
                <a:latin typeface="Arial" pitchFamily="34" charset="0"/>
                <a:cs typeface="Arial" pitchFamily="34" charset="0"/>
              </a:rPr>
              <a:t>When </a:t>
            </a:r>
            <a:r>
              <a:rPr lang="en-US" sz="1800" dirty="0">
                <a:latin typeface="Arial" pitchFamily="34" charset="0"/>
                <a:cs typeface="Arial" pitchFamily="34" charset="0"/>
              </a:rPr>
              <a:t>prototype is shown to the </a:t>
            </a:r>
            <a:r>
              <a:rPr lang="en-US" sz="1800" u="sng" dirty="0">
                <a:latin typeface="Arial" pitchFamily="34" charset="0"/>
                <a:cs typeface="Arial" pitchFamily="34" charset="0"/>
                <a:hlinkClick r:id="rId2"/>
              </a:rPr>
              <a:t>user</a:t>
            </a:r>
            <a:r>
              <a:rPr lang="en-US" sz="1800" dirty="0">
                <a:latin typeface="Arial" pitchFamily="34" charset="0"/>
                <a:cs typeface="Arial" pitchFamily="34" charset="0"/>
              </a:rPr>
              <a:t>, he gets a proper clarity and 'feel' of the </a:t>
            </a:r>
            <a:r>
              <a:rPr lang="en-US" sz="1800" u="sng" dirty="0">
                <a:latin typeface="Arial" pitchFamily="34" charset="0"/>
                <a:cs typeface="Arial" pitchFamily="34" charset="0"/>
                <a:hlinkClick r:id="rId3"/>
              </a:rPr>
              <a:t>functionality</a:t>
            </a:r>
            <a:r>
              <a:rPr lang="en-US" sz="1800" dirty="0">
                <a:latin typeface="Arial" pitchFamily="34" charset="0"/>
                <a:cs typeface="Arial" pitchFamily="34" charset="0"/>
              </a:rPr>
              <a:t> of the software and he can suggest changes and modifications. </a:t>
            </a:r>
          </a:p>
          <a:p>
            <a:pPr lvl="0" algn="just"/>
            <a:r>
              <a:rPr lang="en-US" sz="1800" dirty="0">
                <a:latin typeface="Arial" pitchFamily="34" charset="0"/>
                <a:cs typeface="Arial" pitchFamily="34" charset="0"/>
              </a:rPr>
              <a:t>This type of approach of developing the software is used for non-IT-literate people. They usually are not good at specifying their requirements, nor can tell properly about what they expect from the software.</a:t>
            </a:r>
          </a:p>
          <a:p>
            <a:pPr lvl="0" algn="just"/>
            <a:r>
              <a:rPr lang="en-US" sz="1800" b="1" dirty="0">
                <a:latin typeface="Arial" pitchFamily="34" charset="0"/>
                <a:cs typeface="Arial" pitchFamily="34" charset="0"/>
              </a:rPr>
              <a:t>When client is not confident about the developer's capabilities</a:t>
            </a:r>
            <a:r>
              <a:rPr lang="en-US" sz="1800" dirty="0">
                <a:latin typeface="Arial" pitchFamily="34" charset="0"/>
                <a:cs typeface="Arial" pitchFamily="34" charset="0"/>
              </a:rPr>
              <a:t>, he asks for a small prototype to be built. Based on this model, he judges capabilities of developer. </a:t>
            </a:r>
          </a:p>
          <a:p>
            <a:pPr lvl="0" algn="just"/>
            <a:r>
              <a:rPr lang="en-US" sz="1800" dirty="0" smtClean="0">
                <a:latin typeface="Arial" pitchFamily="34" charset="0"/>
                <a:cs typeface="Arial" pitchFamily="34" charset="0"/>
              </a:rPr>
              <a:t>It reduces risk associated with the software.</a:t>
            </a:r>
          </a:p>
          <a:p>
            <a:pPr lvl="0" algn="just"/>
            <a:endParaRPr lang="en-US" sz="1800" dirty="0">
              <a:latin typeface="Arial" pitchFamily="34" charset="0"/>
              <a:cs typeface="Arial" pitchFamily="34" charset="0"/>
            </a:endParaRPr>
          </a:p>
          <a:p>
            <a:pPr algn="just"/>
            <a:endParaRPr lang="en-US" sz="1800" dirty="0">
              <a:latin typeface="Arial" pitchFamily="34" charset="0"/>
              <a:cs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Prototyping Model</a:t>
            </a:r>
          </a:p>
          <a:p>
            <a:r>
              <a:rPr lang="en-US" sz="2800" dirty="0" smtClean="0">
                <a:latin typeface="Arial" pitchFamily="34" charset="0"/>
                <a:cs typeface="Arial" pitchFamily="34" charset="0"/>
              </a:rPr>
              <a:t>What is Software Prototyping</a:t>
            </a:r>
          </a:p>
          <a:p>
            <a:r>
              <a:rPr lang="en-US" sz="2800" dirty="0" smtClean="0">
                <a:latin typeface="Arial" pitchFamily="34" charset="0"/>
                <a:cs typeface="Arial" pitchFamily="34" charset="0"/>
              </a:rPr>
              <a:t>Prototyping</a:t>
            </a:r>
            <a:endParaRPr lang="en-US" sz="2800" dirty="0">
              <a:latin typeface="Arial" pitchFamily="34" charset="0"/>
              <a:cs typeface="Arial" pitchFamily="34" charset="0"/>
            </a:endParaRPr>
          </a:p>
          <a:p>
            <a:r>
              <a:rPr lang="en-US" sz="2800" dirty="0" smtClean="0">
                <a:latin typeface="Arial" pitchFamily="34" charset="0"/>
                <a:cs typeface="Arial" pitchFamily="34" charset="0"/>
              </a:rPr>
              <a:t>Types of Software Prototyping</a:t>
            </a:r>
          </a:p>
          <a:p>
            <a:r>
              <a:rPr lang="en-US" sz="2800" dirty="0" smtClean="0">
                <a:latin typeface="Arial" pitchFamily="34" charset="0"/>
                <a:cs typeface="Arial" pitchFamily="34" charset="0"/>
              </a:rPr>
              <a:t>Advantages</a:t>
            </a:r>
          </a:p>
          <a:p>
            <a:r>
              <a:rPr lang="en-US" sz="2800" b="1" dirty="0" smtClean="0">
                <a:latin typeface="Arial" pitchFamily="34" charset="0"/>
                <a:cs typeface="Arial" pitchFamily="34" charset="0"/>
              </a:rPr>
              <a:t>Limitations</a:t>
            </a:r>
          </a:p>
          <a:p>
            <a:r>
              <a:rPr lang="en-US" sz="2800" dirty="0" smtClean="0">
                <a:latin typeface="Arial" pitchFamily="34" charset="0"/>
                <a:cs typeface="Arial" pitchFamily="34" charset="0"/>
              </a:rPr>
              <a:t>When to use Prototyping Model</a:t>
            </a:r>
          </a:p>
          <a:p>
            <a:endParaRPr lang="en-US" sz="2800" dirty="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000" b="1" dirty="0" smtClean="0"/>
              <a:t>LIMITATION OF PROTOTYPING</a:t>
            </a:r>
          </a:p>
        </p:txBody>
      </p:sp>
      <p:sp>
        <p:nvSpPr>
          <p:cNvPr id="19459" name="Rectangle 3"/>
          <p:cNvSpPr>
            <a:spLocks noGrp="1" noChangeArrowheads="1"/>
          </p:cNvSpPr>
          <p:nvPr>
            <p:ph type="body" idx="1"/>
          </p:nvPr>
        </p:nvSpPr>
        <p:spPr>
          <a:xfrm>
            <a:off x="457200" y="1600200"/>
            <a:ext cx="8229600" cy="5257800"/>
          </a:xfrm>
        </p:spPr>
        <p:txBody>
          <a:bodyPr>
            <a:noAutofit/>
          </a:bodyPr>
          <a:lstStyle/>
          <a:p>
            <a:pPr algn="just" eaLnBrk="1" hangingPunct="1"/>
            <a:r>
              <a:rPr lang="en-US" sz="2000" dirty="0" smtClean="0">
                <a:latin typeface="Arial" pitchFamily="34" charset="0"/>
                <a:cs typeface="Arial" pitchFamily="34" charset="0"/>
              </a:rPr>
              <a:t>In a rush to get it working, overall software quality or long term maintainability are generally overlooked </a:t>
            </a:r>
            <a:r>
              <a:rPr lang="en-US" sz="2000" dirty="0" err="1" smtClean="0">
                <a:latin typeface="Arial" pitchFamily="34" charset="0"/>
                <a:cs typeface="Arial" pitchFamily="34" charset="0"/>
              </a:rPr>
              <a:t>i.e</a:t>
            </a:r>
            <a:r>
              <a:rPr lang="en-US" sz="2000" dirty="0" smtClean="0">
                <a:latin typeface="Arial" pitchFamily="34" charset="0"/>
                <a:cs typeface="Arial" pitchFamily="34" charset="0"/>
              </a:rPr>
              <a:t>, Use of inappropriate OS or PL or Use of inefficient algorithm</a:t>
            </a:r>
          </a:p>
          <a:p>
            <a:pPr lvl="0" algn="just"/>
            <a:r>
              <a:rPr lang="en-US" sz="2000" dirty="0" smtClean="0">
                <a:latin typeface="Arial" pitchFamily="34" charset="0"/>
                <a:cs typeface="Arial" pitchFamily="34" charset="0"/>
              </a:rPr>
              <a:t>It </a:t>
            </a:r>
            <a:r>
              <a:rPr lang="en-US" sz="2000" dirty="0">
                <a:latin typeface="Arial" pitchFamily="34" charset="0"/>
                <a:cs typeface="Arial" pitchFamily="34" charset="0"/>
              </a:rPr>
              <a:t>gives client a false impression that a few minor changes to the prototype will give them the required </a:t>
            </a:r>
            <a:r>
              <a:rPr lang="en-US" sz="2000" dirty="0" smtClean="0">
                <a:latin typeface="Arial" pitchFamily="34" charset="0"/>
                <a:cs typeface="Arial" pitchFamily="34" charset="0"/>
              </a:rPr>
              <a:t>system.</a:t>
            </a:r>
          </a:p>
          <a:p>
            <a:pPr lvl="0" algn="just"/>
            <a:r>
              <a:rPr lang="en-US" sz="2000" dirty="0" smtClean="0">
                <a:latin typeface="Arial" pitchFamily="34" charset="0"/>
                <a:cs typeface="Arial" pitchFamily="34" charset="0"/>
              </a:rPr>
              <a:t>If </a:t>
            </a:r>
            <a:r>
              <a:rPr lang="en-US" sz="2000" dirty="0">
                <a:latin typeface="Arial" pitchFamily="34" charset="0"/>
                <a:cs typeface="Arial" pitchFamily="34" charset="0"/>
              </a:rPr>
              <a:t>the user is not satisfied by the developed prototype, then a new prototype is developed. This process goes on until a perfect prototype is developed. Thus, </a:t>
            </a:r>
            <a:r>
              <a:rPr lang="en-US" sz="2000" b="1" dirty="0">
                <a:latin typeface="Arial" pitchFamily="34" charset="0"/>
                <a:cs typeface="Arial" pitchFamily="34" charset="0"/>
              </a:rPr>
              <a:t>this model is time consuming and expensive.</a:t>
            </a:r>
          </a:p>
          <a:p>
            <a:pPr lvl="0" algn="just"/>
            <a:r>
              <a:rPr lang="en-US" sz="2000" dirty="0" smtClean="0">
                <a:latin typeface="Arial" pitchFamily="34" charset="0"/>
                <a:cs typeface="Arial" pitchFamily="34" charset="0"/>
              </a:rPr>
              <a:t>Once </a:t>
            </a:r>
            <a:r>
              <a:rPr lang="en-US" sz="2000" dirty="0">
                <a:latin typeface="Arial" pitchFamily="34" charset="0"/>
                <a:cs typeface="Arial" pitchFamily="34" charset="0"/>
              </a:rPr>
              <a:t>we get proper requirements from client after showing prototype model, it may be of no use. That is why, sometimes we refer to the prototype as "</a:t>
            </a:r>
            <a:r>
              <a:rPr lang="en-US" sz="2000" b="1" dirty="0">
                <a:latin typeface="Arial" pitchFamily="34" charset="0"/>
                <a:cs typeface="Arial" pitchFamily="34" charset="0"/>
              </a:rPr>
              <a:t>Throw-away" prototype</a:t>
            </a:r>
            <a:r>
              <a:rPr lang="en-US" sz="2000" dirty="0">
                <a:latin typeface="Arial" pitchFamily="34" charset="0"/>
                <a:cs typeface="Arial" pitchFamily="34" charset="0"/>
              </a:rPr>
              <a:t>. </a:t>
            </a:r>
          </a:p>
          <a:p>
            <a:pPr lvl="0" algn="just"/>
            <a:r>
              <a:rPr lang="en-US" sz="2000" dirty="0" smtClean="0">
                <a:latin typeface="Arial" pitchFamily="34" charset="0"/>
                <a:cs typeface="Arial" pitchFamily="34" charset="0"/>
              </a:rPr>
              <a:t>Too </a:t>
            </a:r>
            <a:r>
              <a:rPr lang="en-US" sz="2000" dirty="0">
                <a:latin typeface="Arial" pitchFamily="34" charset="0"/>
                <a:cs typeface="Arial" pitchFamily="34" charset="0"/>
              </a:rPr>
              <a:t>much involvement of client, is not always preferred by the developer.</a:t>
            </a:r>
          </a:p>
          <a:p>
            <a:pPr lvl="0" algn="just"/>
            <a:r>
              <a:rPr lang="en-US" sz="2000" dirty="0" smtClean="0">
                <a:latin typeface="Arial" pitchFamily="34" charset="0"/>
                <a:cs typeface="Arial" pitchFamily="34" charset="0"/>
              </a:rPr>
              <a:t>The </a:t>
            </a:r>
            <a:r>
              <a:rPr lang="en-US" sz="2000" dirty="0">
                <a:latin typeface="Arial" pitchFamily="34" charset="0"/>
                <a:cs typeface="Arial" pitchFamily="34" charset="0"/>
              </a:rPr>
              <a:t>effort invested in building prototypes may be too much if not monitored properly</a:t>
            </a:r>
          </a:p>
          <a:p>
            <a:pPr algn="just" eaLnBrk="1" hangingPunct="1"/>
            <a:endParaRPr lang="en-US" sz="2000" dirty="0" smtClean="0">
              <a:latin typeface="Arial" pitchFamily="34" charset="0"/>
              <a:cs typeface="Arial" pitchFamily="34" charset="0"/>
            </a:endParaRPr>
          </a:p>
          <a:p>
            <a:pPr algn="just" eaLnBrk="1" hangingPunct="1"/>
            <a:endParaRPr lang="en-US" sz="2000" dirty="0" smtClean="0">
              <a:latin typeface="Arial" pitchFamily="34" charset="0"/>
              <a:cs typeface="Arial" pitchFamily="34" charset="0"/>
            </a:endParaRPr>
          </a:p>
        </p:txBody>
      </p:sp>
      <p:sp>
        <p:nvSpPr>
          <p:cNvPr id="19460" name="Slide Number Placeholder 4"/>
          <p:cNvSpPr>
            <a:spLocks noGrp="1"/>
          </p:cNvSpPr>
          <p:nvPr>
            <p:ph type="sldNum" sz="quarter" idx="12"/>
          </p:nvPr>
        </p:nvSpPr>
        <p:spPr>
          <a:noFill/>
        </p:spPr>
        <p:txBody>
          <a:bodyPr/>
          <a:lstStyle/>
          <a:p>
            <a:fld id="{AABDFEEE-19D1-401F-9FE0-96D85465195E}" type="slidenum">
              <a:rPr lang="en-US" smtClean="0">
                <a:latin typeface="Arial" pitchFamily="34" charset="0"/>
                <a:cs typeface="Arial" pitchFamily="34" charset="0"/>
              </a:rPr>
              <a:pPr/>
              <a:t>79</a:t>
            </a:fld>
            <a:endParaRPr lang="en-US"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Implementation</a:t>
            </a:r>
            <a:r>
              <a:rPr lang="en-US" dirty="0" smtClean="0"/>
              <a:t> / </a:t>
            </a:r>
            <a:r>
              <a:rPr lang="en-US" b="1" dirty="0" smtClean="0"/>
              <a:t>Coding</a:t>
            </a:r>
            <a:endParaRPr lang="en-US" dirty="0"/>
          </a:p>
        </p:txBody>
      </p:sp>
      <p:sp>
        <p:nvSpPr>
          <p:cNvPr id="3" name="Content Placeholder 2"/>
          <p:cNvSpPr>
            <a:spLocks noGrp="1"/>
          </p:cNvSpPr>
          <p:nvPr>
            <p:ph idx="1"/>
          </p:nvPr>
        </p:nvSpPr>
        <p:spPr/>
        <p:txBody>
          <a:bodyPr/>
          <a:lstStyle/>
          <a:p>
            <a:pPr algn="just">
              <a:buNone/>
            </a:pPr>
            <a:r>
              <a:rPr lang="en-US" b="1" dirty="0" smtClean="0"/>
              <a:t>	</a:t>
            </a:r>
            <a:r>
              <a:rPr lang="en-US" dirty="0" smtClean="0"/>
              <a:t>On receiving system design documents, the work is divided in modules/units and actual coding is started. Since, in this phase the code is produced so it is the main focus for the developer. This is the longest phase of the software development life cycle.</a:t>
            </a:r>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Prototyping Model</a:t>
            </a:r>
          </a:p>
          <a:p>
            <a:r>
              <a:rPr lang="en-US" sz="2800" dirty="0" smtClean="0">
                <a:latin typeface="Arial" pitchFamily="34" charset="0"/>
                <a:cs typeface="Arial" pitchFamily="34" charset="0"/>
              </a:rPr>
              <a:t>What is Software Prototyping</a:t>
            </a:r>
          </a:p>
          <a:p>
            <a:r>
              <a:rPr lang="en-US" sz="2800" dirty="0" smtClean="0">
                <a:latin typeface="Arial" pitchFamily="34" charset="0"/>
                <a:cs typeface="Arial" pitchFamily="34" charset="0"/>
              </a:rPr>
              <a:t>Prototyping</a:t>
            </a:r>
            <a:endParaRPr lang="en-US" sz="2800" dirty="0">
              <a:latin typeface="Arial" pitchFamily="34" charset="0"/>
              <a:cs typeface="Arial" pitchFamily="34" charset="0"/>
            </a:endParaRPr>
          </a:p>
          <a:p>
            <a:r>
              <a:rPr lang="en-US" sz="2800" dirty="0" smtClean="0">
                <a:latin typeface="Arial" pitchFamily="34" charset="0"/>
                <a:cs typeface="Arial" pitchFamily="34" charset="0"/>
              </a:rPr>
              <a:t>Types of Software Prototyping</a:t>
            </a:r>
          </a:p>
          <a:p>
            <a:r>
              <a:rPr lang="en-US" sz="2800" dirty="0" smtClean="0">
                <a:latin typeface="Arial" pitchFamily="34" charset="0"/>
                <a:cs typeface="Arial" pitchFamily="34" charset="0"/>
              </a:rPr>
              <a:t>Advantages</a:t>
            </a:r>
          </a:p>
          <a:p>
            <a:r>
              <a:rPr lang="en-US" sz="2800" dirty="0" smtClean="0">
                <a:latin typeface="Arial" pitchFamily="34" charset="0"/>
                <a:cs typeface="Arial" pitchFamily="34" charset="0"/>
              </a:rPr>
              <a:t>Limitations</a:t>
            </a:r>
          </a:p>
          <a:p>
            <a:r>
              <a:rPr lang="en-US" sz="2800" b="1" dirty="0" smtClean="0">
                <a:latin typeface="Arial" pitchFamily="34" charset="0"/>
                <a:cs typeface="Arial" pitchFamily="34" charset="0"/>
              </a:rPr>
              <a:t>When to use Prototyping Model</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When </a:t>
            </a:r>
            <a:r>
              <a:rPr lang="en-US" b="1" dirty="0"/>
              <a:t>to use Prototype model</a:t>
            </a:r>
            <a:br>
              <a:rPr lang="en-US" b="1" dirty="0"/>
            </a:br>
            <a:endParaRPr lang="en-US" b="1" dirty="0"/>
          </a:p>
        </p:txBody>
      </p:sp>
      <p:sp>
        <p:nvSpPr>
          <p:cNvPr id="3" name="Content Placeholder 2"/>
          <p:cNvSpPr>
            <a:spLocks noGrp="1"/>
          </p:cNvSpPr>
          <p:nvPr>
            <p:ph idx="1"/>
          </p:nvPr>
        </p:nvSpPr>
        <p:spPr/>
        <p:txBody>
          <a:bodyPr>
            <a:normAutofit/>
          </a:bodyPr>
          <a:lstStyle/>
          <a:p>
            <a:pPr lvl="0" algn="just"/>
            <a:r>
              <a:rPr lang="en-US" sz="2000" dirty="0">
                <a:latin typeface="Arial" pitchFamily="34" charset="0"/>
                <a:cs typeface="Arial" pitchFamily="34" charset="0"/>
              </a:rPr>
              <a:t>Prototype model should be used </a:t>
            </a:r>
            <a:r>
              <a:rPr lang="en-US" sz="2000" b="1" dirty="0">
                <a:latin typeface="Arial" pitchFamily="34" charset="0"/>
                <a:cs typeface="Arial" pitchFamily="34" charset="0"/>
              </a:rPr>
              <a:t>when the desired system needs to have a lot of interaction with the end users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online </a:t>
            </a:r>
            <a:r>
              <a:rPr lang="en-US" sz="2000" dirty="0">
                <a:latin typeface="Arial" pitchFamily="34" charset="0"/>
                <a:cs typeface="Arial" pitchFamily="34" charset="0"/>
              </a:rPr>
              <a:t>systems, web interfaces </a:t>
            </a:r>
            <a:r>
              <a:rPr lang="en-US" sz="2000" dirty="0" smtClean="0">
                <a:latin typeface="Arial" pitchFamily="34" charset="0"/>
                <a:cs typeface="Arial" pitchFamily="34" charset="0"/>
              </a:rPr>
              <a:t>etc. </a:t>
            </a:r>
          </a:p>
          <a:p>
            <a:pPr lvl="0" algn="just"/>
            <a:endParaRPr lang="en-US" sz="2000" dirty="0">
              <a:latin typeface="Arial" pitchFamily="34" charset="0"/>
              <a:cs typeface="Arial" pitchFamily="34" charset="0"/>
            </a:endParaRPr>
          </a:p>
          <a:p>
            <a:pPr lvl="0" algn="just"/>
            <a:r>
              <a:rPr lang="en-US" sz="2000" dirty="0">
                <a:latin typeface="Arial" pitchFamily="34" charset="0"/>
                <a:cs typeface="Arial" pitchFamily="34" charset="0"/>
              </a:rPr>
              <a:t>Prototyping ensures that the end users constantly </a:t>
            </a:r>
            <a:r>
              <a:rPr lang="en-US" sz="2000" u="sng" dirty="0">
                <a:latin typeface="Arial" pitchFamily="34" charset="0"/>
                <a:cs typeface="Arial" pitchFamily="34" charset="0"/>
                <a:hlinkClick r:id="rId2"/>
              </a:rPr>
              <a:t>work</a:t>
            </a:r>
            <a:r>
              <a:rPr lang="en-US" sz="2000" dirty="0">
                <a:latin typeface="Arial" pitchFamily="34" charset="0"/>
                <a:cs typeface="Arial" pitchFamily="34" charset="0"/>
              </a:rPr>
              <a:t> with the system and provide a feedback which is incorporated in the prototype to result in a useable system. </a:t>
            </a:r>
            <a:endParaRPr lang="en-US" sz="2000" dirty="0" smtClean="0">
              <a:latin typeface="Arial" pitchFamily="34" charset="0"/>
              <a:cs typeface="Arial" pitchFamily="34" charset="0"/>
            </a:endParaRPr>
          </a:p>
          <a:p>
            <a:pPr lvl="0" algn="just"/>
            <a:endParaRPr lang="en-US" sz="2000" dirty="0">
              <a:latin typeface="Arial" pitchFamily="34" charset="0"/>
              <a:cs typeface="Arial" pitchFamily="34" charset="0"/>
            </a:endParaRPr>
          </a:p>
          <a:p>
            <a:pPr algn="just"/>
            <a:endParaRPr lang="en-US" sz="2000" dirty="0">
              <a:latin typeface="Arial" pitchFamily="34" charset="0"/>
              <a:cs typeface="Arial"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b="1" dirty="0" smtClean="0">
                <a:latin typeface="Arial" pitchFamily="34" charset="0"/>
                <a:cs typeface="Arial" pitchFamily="34" charset="0"/>
              </a:rPr>
              <a:t>Spiral Model</a:t>
            </a:r>
          </a:p>
          <a:p>
            <a:r>
              <a:rPr lang="en-US" sz="2800" dirty="0" smtClean="0">
                <a:latin typeface="Arial" pitchFamily="34" charset="0"/>
                <a:cs typeface="Arial" pitchFamily="34" charset="0"/>
              </a:rPr>
              <a:t>Pictorial Representation of Spiral Model</a:t>
            </a:r>
          </a:p>
          <a:p>
            <a:r>
              <a:rPr lang="en-US" sz="2800" dirty="0" smtClean="0">
                <a:latin typeface="Arial" pitchFamily="34" charset="0"/>
                <a:cs typeface="Arial" pitchFamily="34" charset="0"/>
              </a:rPr>
              <a:t>Phases of Spiral Model</a:t>
            </a:r>
          </a:p>
          <a:p>
            <a:r>
              <a:rPr lang="en-US" sz="2800" dirty="0" smtClean="0">
                <a:latin typeface="Arial" pitchFamily="34" charset="0"/>
                <a:cs typeface="Arial" pitchFamily="34" charset="0"/>
              </a:rPr>
              <a:t>Advantages </a:t>
            </a:r>
          </a:p>
          <a:p>
            <a:r>
              <a:rPr lang="en-US" sz="2800" dirty="0" smtClean="0">
                <a:latin typeface="Arial" pitchFamily="34" charset="0"/>
                <a:cs typeface="Arial" pitchFamily="34" charset="0"/>
              </a:rPr>
              <a:t>Disadvantages</a:t>
            </a:r>
          </a:p>
          <a:p>
            <a:r>
              <a:rPr lang="en-US" sz="2800" dirty="0" smtClean="0">
                <a:latin typeface="Arial" pitchFamily="34" charset="0"/>
                <a:cs typeface="Arial" pitchFamily="34" charset="0"/>
              </a:rPr>
              <a:t>When to use Spiral Model</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smtClean="0"/>
              <a:t>THE SPIRAL MODEL</a:t>
            </a:r>
          </a:p>
        </p:txBody>
      </p:sp>
      <p:sp>
        <p:nvSpPr>
          <p:cNvPr id="23555" name="Rectangle 3"/>
          <p:cNvSpPr>
            <a:spLocks noGrp="1" noChangeArrowheads="1"/>
          </p:cNvSpPr>
          <p:nvPr>
            <p:ph type="body" idx="1"/>
          </p:nvPr>
        </p:nvSpPr>
        <p:spPr/>
        <p:txBody>
          <a:bodyPr>
            <a:normAutofit fontScale="85000" lnSpcReduction="10000"/>
          </a:bodyPr>
          <a:lstStyle/>
          <a:p>
            <a:pPr algn="just"/>
            <a:r>
              <a:rPr lang="en-US" dirty="0" smtClean="0"/>
              <a:t>This model of development combines the features of the prototyping model and the systems development life cycle (SDLC) </a:t>
            </a:r>
            <a:r>
              <a:rPr lang="en-US" b="1" dirty="0" smtClean="0"/>
              <a:t>with very high emphasis on risk analysis.</a:t>
            </a:r>
            <a:r>
              <a:rPr lang="en-US" dirty="0" smtClean="0"/>
              <a:t> </a:t>
            </a:r>
          </a:p>
          <a:p>
            <a:pPr algn="just"/>
            <a:r>
              <a:rPr lang="en-US" dirty="0" smtClean="0"/>
              <a:t>Include new element : Risk element</a:t>
            </a:r>
          </a:p>
          <a:p>
            <a:pPr algn="just"/>
            <a:r>
              <a:rPr lang="en-US" dirty="0" smtClean="0"/>
              <a:t>It allows for incremental releases of the product, or incremental refinement through each iteration around the spiral.</a:t>
            </a:r>
            <a:endParaRPr lang="en-US" b="1" dirty="0" smtClean="0"/>
          </a:p>
          <a:p>
            <a:pPr algn="just"/>
            <a:r>
              <a:rPr lang="en-US" dirty="0" smtClean="0"/>
              <a:t>The spiral model, also known as the spiral lifecycle model, is a systems development method (SDM) used in information technology (IT). </a:t>
            </a:r>
          </a:p>
          <a:p>
            <a:pPr algn="just" eaLnBrk="1" hangingPunct="1">
              <a:lnSpc>
                <a:spcPct val="90000"/>
              </a:lnSpc>
            </a:pPr>
            <a:endParaRPr lang="en-US" dirty="0" smtClean="0"/>
          </a:p>
        </p:txBody>
      </p:sp>
      <p:sp>
        <p:nvSpPr>
          <p:cNvPr id="23556" name="Slide Number Placeholder 4"/>
          <p:cNvSpPr>
            <a:spLocks noGrp="1"/>
          </p:cNvSpPr>
          <p:nvPr>
            <p:ph type="sldNum" sz="quarter" idx="12"/>
          </p:nvPr>
        </p:nvSpPr>
        <p:spPr>
          <a:noFill/>
        </p:spPr>
        <p:txBody>
          <a:bodyPr/>
          <a:lstStyle/>
          <a:p>
            <a:fld id="{5457CF61-F85D-48C6-B61C-4F108F0225DB}" type="slidenum">
              <a:rPr lang="en-US" smtClean="0">
                <a:latin typeface="Arial" pitchFamily="34" charset="0"/>
                <a:cs typeface="Arial" pitchFamily="34" charset="0"/>
              </a:rPr>
              <a:pPr/>
              <a:t>83</a:t>
            </a:fld>
            <a:endParaRPr lang="en-US"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Spiral model is called Meta model?</a:t>
            </a:r>
            <a:endParaRPr lang="en-US" dirty="0"/>
          </a:p>
        </p:txBody>
      </p:sp>
      <p:sp>
        <p:nvSpPr>
          <p:cNvPr id="3" name="Content Placeholder 2"/>
          <p:cNvSpPr>
            <a:spLocks noGrp="1"/>
          </p:cNvSpPr>
          <p:nvPr>
            <p:ph idx="1"/>
          </p:nvPr>
        </p:nvSpPr>
        <p:spPr/>
        <p:txBody>
          <a:bodyPr/>
          <a:lstStyle/>
          <a:p>
            <a:r>
              <a:rPr lang="en-US" dirty="0" smtClean="0"/>
              <a:t>Because </a:t>
            </a:r>
            <a:r>
              <a:rPr lang="en-US" dirty="0"/>
              <a:t>it comprises of other models of </a:t>
            </a:r>
            <a:r>
              <a:rPr lang="en-US" dirty="0" smtClean="0"/>
              <a:t>SDLC. both </a:t>
            </a:r>
            <a:r>
              <a:rPr lang="en-US" dirty="0"/>
              <a:t>waterfall &amp; prototype models are used in it . Here we do software development systematically over the loops &amp; at the same time we make a prototype &amp; show it to user after completion of various phase. This way we are able to reduce risks as well as follow systematic approach.</a:t>
            </a:r>
          </a:p>
        </p:txBody>
      </p:sp>
      <p:sp>
        <p:nvSpPr>
          <p:cNvPr id="4" name="Slide Number Placeholder 3"/>
          <p:cNvSpPr>
            <a:spLocks noGrp="1"/>
          </p:cNvSpPr>
          <p:nvPr>
            <p:ph type="sldNum" sz="quarter" idx="12"/>
          </p:nvPr>
        </p:nvSpPr>
        <p:spPr/>
        <p:txBody>
          <a:bodyPr/>
          <a:lstStyle/>
          <a:p>
            <a:fld id="{FC48C46C-D923-4BFD-8845-61E9572E9ED5}" type="slidenum">
              <a:rPr lang="en-US" smtClean="0"/>
              <a:pPr/>
              <a:t>84</a:t>
            </a:fld>
            <a:endParaRPr lang="en-US"/>
          </a:p>
        </p:txBody>
      </p:sp>
    </p:spTree>
    <p:extLst>
      <p:ext uri="{BB962C8B-B14F-4D97-AF65-F5344CB8AC3E}">
        <p14:creationId xmlns:p14="http://schemas.microsoft.com/office/powerpoint/2010/main" val="31769473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SPIRAL MODEL</a:t>
            </a:r>
            <a:endParaRPr lang="en-US" dirty="0"/>
          </a:p>
        </p:txBody>
      </p:sp>
      <p:sp>
        <p:nvSpPr>
          <p:cNvPr id="3" name="Content Placeholder 2"/>
          <p:cNvSpPr>
            <a:spLocks noGrp="1"/>
          </p:cNvSpPr>
          <p:nvPr>
            <p:ph idx="1"/>
          </p:nvPr>
        </p:nvSpPr>
        <p:spPr/>
        <p:txBody>
          <a:bodyPr/>
          <a:lstStyle/>
          <a:p>
            <a:pPr>
              <a:lnSpc>
                <a:spcPct val="90000"/>
              </a:lnSpc>
            </a:pPr>
            <a:r>
              <a:rPr lang="en-US" dirty="0" smtClean="0"/>
              <a:t>Process is represented as a </a:t>
            </a:r>
            <a:r>
              <a:rPr lang="en-US" i="1" dirty="0" smtClean="0"/>
              <a:t>spiral</a:t>
            </a:r>
            <a:r>
              <a:rPr lang="en-US" dirty="0" smtClean="0"/>
              <a:t> rather than as a sequence of activities with backtracking.</a:t>
            </a:r>
          </a:p>
          <a:p>
            <a:pPr>
              <a:lnSpc>
                <a:spcPct val="90000"/>
              </a:lnSpc>
            </a:pPr>
            <a:r>
              <a:rPr lang="en-US" dirty="0" smtClean="0"/>
              <a:t>Each loop = One Iteration = A process phase.</a:t>
            </a:r>
          </a:p>
          <a:p>
            <a:r>
              <a:rPr lang="en-US" dirty="0" smtClean="0"/>
              <a:t>As loops move away from center </a:t>
            </a:r>
            <a:r>
              <a:rPr lang="en-US" dirty="0" smtClean="0">
                <a:cs typeface="Arial" charset="0"/>
              </a:rPr>
              <a:t>→</a:t>
            </a:r>
            <a:r>
              <a:rPr lang="en-US" dirty="0" smtClean="0"/>
              <a:t> Time and Cost increase</a:t>
            </a:r>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Pictorial Representation of SDLC Spiral Model</a:t>
            </a:r>
            <a:endParaRPr lang="en-US" b="1"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86</a:t>
            </a:fld>
            <a:endParaRPr lang="en-US"/>
          </a:p>
        </p:txBody>
      </p:sp>
      <p:pic>
        <p:nvPicPr>
          <p:cNvPr id="5" name="Picture 4" descr="SDLC Spiral Model 1"/>
          <p:cNvPicPr/>
          <p:nvPr/>
        </p:nvPicPr>
        <p:blipFill>
          <a:blip r:embed="rId2" cstate="print"/>
          <a:srcRect/>
          <a:stretch>
            <a:fillRect/>
          </a:stretch>
        </p:blipFill>
        <p:spPr bwMode="auto">
          <a:xfrm>
            <a:off x="609600" y="1981200"/>
            <a:ext cx="7772400" cy="4572000"/>
          </a:xfrm>
          <a:prstGeom prst="rect">
            <a:avLst/>
          </a:prstGeom>
          <a:noFill/>
          <a:ln w="9525">
            <a:noFill/>
            <a:miter lim="800000"/>
            <a:headEnd/>
            <a:tailEnd/>
          </a:ln>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SDLC Spiral Model</a:t>
            </a:r>
            <a:endParaRPr lang="en-US" b="1"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87</a:t>
            </a:fld>
            <a:endParaRPr lang="en-US"/>
          </a:p>
        </p:txBody>
      </p:sp>
      <p:pic>
        <p:nvPicPr>
          <p:cNvPr id="5" name="Picture 4" descr="Spiral model">
            <a:hlinkClick r:id="rId2" tgtFrame="&quot;_blank&quot;"/>
          </p:cNvPr>
          <p:cNvPicPr/>
          <p:nvPr/>
        </p:nvPicPr>
        <p:blipFill>
          <a:blip r:embed="rId3" cstate="print"/>
          <a:srcRect/>
          <a:stretch>
            <a:fillRect/>
          </a:stretch>
        </p:blipFill>
        <p:spPr bwMode="auto">
          <a:xfrm>
            <a:off x="381000" y="1600200"/>
            <a:ext cx="8305800" cy="4952999"/>
          </a:xfrm>
          <a:prstGeom prst="rect">
            <a:avLst/>
          </a:prstGeom>
          <a:noFill/>
          <a:ln w="9525">
            <a:noFill/>
            <a:miter lim="800000"/>
            <a:headEnd/>
            <a:tailEnd/>
          </a:ln>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Spiral Model</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b="1" dirty="0" smtClean="0"/>
              <a:t>Planning Phase:</a:t>
            </a:r>
            <a:r>
              <a:rPr lang="en-US" dirty="0" smtClean="0"/>
              <a:t> Requirements are gathered during the planning phase. Requirements like ‘BRS’ that is ‘</a:t>
            </a:r>
            <a:r>
              <a:rPr lang="en-US" dirty="0" err="1" smtClean="0"/>
              <a:t>Bussiness</a:t>
            </a:r>
            <a:r>
              <a:rPr lang="en-US" dirty="0" smtClean="0"/>
              <a:t> Requirement Specifications’ and ‘SRS’ that is ‘System Requirement specifications’.</a:t>
            </a:r>
          </a:p>
          <a:p>
            <a:pPr algn="just"/>
            <a:endParaRPr lang="en-US" dirty="0" smtClean="0"/>
          </a:p>
          <a:p>
            <a:pPr algn="just"/>
            <a:r>
              <a:rPr lang="en-US" b="1" dirty="0" smtClean="0"/>
              <a:t>Risk Analysis:</a:t>
            </a:r>
            <a:r>
              <a:rPr lang="en-US" dirty="0" smtClean="0"/>
              <a:t> In the risk analysis phase, a process is undertaken to identify risk and alternate solutions.  A prototype is produced at the end of the risk analysis phase. If any risk is found during the risk analysis then alternate solutions are suggested and implemented.</a:t>
            </a:r>
          </a:p>
          <a:p>
            <a:pPr algn="just"/>
            <a:endParaRPr lang="en-US" dirty="0" smtClean="0"/>
          </a:p>
          <a:p>
            <a:pPr algn="just"/>
            <a:r>
              <a:rPr lang="en-US" b="1" dirty="0" smtClean="0"/>
              <a:t>Engineering Phase:</a:t>
            </a:r>
            <a:r>
              <a:rPr lang="en-US" dirty="0" smtClean="0"/>
              <a:t> In this phase software is developed, along with </a:t>
            </a:r>
            <a:r>
              <a:rPr lang="en-US" u="sng" dirty="0" smtClean="0">
                <a:hlinkClick r:id="rId2" tooltip="what is software testing"/>
              </a:rPr>
              <a:t>testing</a:t>
            </a:r>
            <a:r>
              <a:rPr lang="en-US" dirty="0" smtClean="0"/>
              <a:t> at the end of the phase. Hence in this phase the development and testing is done.</a:t>
            </a:r>
          </a:p>
          <a:p>
            <a:pPr algn="just"/>
            <a:endParaRPr lang="en-US" dirty="0" smtClean="0"/>
          </a:p>
          <a:p>
            <a:pPr algn="just"/>
            <a:r>
              <a:rPr lang="en-US" b="1" dirty="0" smtClean="0"/>
              <a:t>Evaluation phase:</a:t>
            </a:r>
            <a:r>
              <a:rPr lang="en-US" dirty="0" smtClean="0"/>
              <a:t> This phase allows the customer to evaluate the output of the project to date before the project continues to the next spiral.</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 simpler terms, steps involved in Spiral Model </a:t>
            </a:r>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89</a:t>
            </a:fld>
            <a:endParaRPr lang="en-US"/>
          </a:p>
        </p:txBody>
      </p:sp>
      <p:pic>
        <p:nvPicPr>
          <p:cNvPr id="6" name="Picture 5" descr="SDLC Spiral Model"/>
          <p:cNvPicPr/>
          <p:nvPr/>
        </p:nvPicPr>
        <p:blipFill>
          <a:blip r:embed="rId2" cstate="print"/>
          <a:srcRect/>
          <a:stretch>
            <a:fillRect/>
          </a:stretch>
        </p:blipFill>
        <p:spPr bwMode="auto">
          <a:xfrm>
            <a:off x="685800" y="1828800"/>
            <a:ext cx="7924800" cy="4800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95000"/>
                    <a:lumOff val="5000"/>
                  </a:schemeClr>
                </a:solidFill>
              </a:rPr>
              <a:t>4. Testing</a:t>
            </a:r>
            <a:endParaRPr lang="en-US" b="1" dirty="0">
              <a:solidFill>
                <a:schemeClr val="tx1">
                  <a:lumMod val="95000"/>
                  <a:lumOff val="5000"/>
                </a:schemeClr>
              </a:solidFill>
            </a:endParaRPr>
          </a:p>
        </p:txBody>
      </p:sp>
      <p:sp>
        <p:nvSpPr>
          <p:cNvPr id="3" name="Content Placeholder 2"/>
          <p:cNvSpPr>
            <a:spLocks noGrp="1"/>
          </p:cNvSpPr>
          <p:nvPr>
            <p:ph idx="1"/>
          </p:nvPr>
        </p:nvSpPr>
        <p:spPr/>
        <p:txBody>
          <a:bodyPr/>
          <a:lstStyle/>
          <a:p>
            <a:pPr algn="just">
              <a:buNone/>
            </a:pPr>
            <a:r>
              <a:rPr lang="en-US" dirty="0" smtClean="0"/>
              <a:t>	After the code is developed it is tested against the requirements to make sure that the product is actually solving the needs addressed and gathered during the requirements phase. During this phase unit testing, integration testing, system testing, acceptance testing are done.</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endParaRPr lang="en-US" b="1" dirty="0"/>
          </a:p>
        </p:txBody>
      </p:sp>
      <p:sp>
        <p:nvSpPr>
          <p:cNvPr id="3" name="Content Placeholder 2"/>
          <p:cNvSpPr>
            <a:spLocks noGrp="1"/>
          </p:cNvSpPr>
          <p:nvPr>
            <p:ph idx="1"/>
          </p:nvPr>
        </p:nvSpPr>
        <p:spPr/>
        <p:txBody>
          <a:bodyPr>
            <a:normAutofit fontScale="77500" lnSpcReduction="20000"/>
          </a:bodyPr>
          <a:lstStyle/>
          <a:p>
            <a:pPr lvl="0"/>
            <a:r>
              <a:rPr lang="en-US" dirty="0" smtClean="0"/>
              <a:t>High amount of risk analysis hence, avoidance of Risk is enhanced.</a:t>
            </a:r>
          </a:p>
          <a:p>
            <a:pPr algn="just"/>
            <a:r>
              <a:rPr lang="en-US" b="1" dirty="0" smtClean="0"/>
              <a:t>The spiral model is favored for large, expensive, and complicated projects.</a:t>
            </a:r>
          </a:p>
          <a:p>
            <a:pPr lvl="0"/>
            <a:r>
              <a:rPr lang="en-US" dirty="0" smtClean="0"/>
              <a:t>Additional Functionality can be added at a later date.</a:t>
            </a:r>
          </a:p>
          <a:p>
            <a:pPr lvl="0"/>
            <a:r>
              <a:rPr lang="en-US" dirty="0" smtClean="0"/>
              <a:t>Development can be divided into smaller parts and more risky parts can be developed earlier which helps better risk management.</a:t>
            </a:r>
          </a:p>
          <a:p>
            <a:pPr lvl="0"/>
            <a:r>
              <a:rPr lang="en-US" dirty="0" smtClean="0"/>
              <a:t>Development is fast</a:t>
            </a:r>
          </a:p>
          <a:p>
            <a:pPr lvl="0"/>
            <a:r>
              <a:rPr lang="en-US" dirty="0" smtClean="0"/>
              <a:t>Has room for customer feedback and the changes are implemented faster.</a:t>
            </a:r>
          </a:p>
          <a:p>
            <a:pPr algn="just">
              <a:lnSpc>
                <a:spcPct val="90000"/>
              </a:lnSpc>
            </a:pPr>
            <a:r>
              <a:rPr lang="en-US" dirty="0" smtClean="0"/>
              <a:t>Better understanding between developer and customer</a:t>
            </a:r>
            <a:endParaRPr lang="en-US" b="1" dirty="0" smtClean="0"/>
          </a:p>
          <a:p>
            <a:pPr lvl="0"/>
            <a:endParaRPr lang="en-US" dirty="0" smtClean="0"/>
          </a:p>
        </p:txBody>
      </p:sp>
      <p:sp>
        <p:nvSpPr>
          <p:cNvPr id="4" name="Slide Number Placeholder 3"/>
          <p:cNvSpPr>
            <a:spLocks noGrp="1"/>
          </p:cNvSpPr>
          <p:nvPr>
            <p:ph type="sldNum" sz="quarter" idx="12"/>
          </p:nvPr>
        </p:nvSpPr>
        <p:spPr/>
        <p:txBody>
          <a:bodyPr/>
          <a:lstStyle/>
          <a:p>
            <a:fld id="{FC48C46C-D923-4BFD-8845-61E9572E9ED5}" type="slidenum">
              <a:rPr lang="en-US" smtClean="0"/>
              <a:pPr/>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dirty="0" smtClean="0"/>
              <a:t>Can be a costly model to use.</a:t>
            </a:r>
          </a:p>
          <a:p>
            <a:pPr lvl="0"/>
            <a:r>
              <a:rPr lang="en-US" dirty="0" smtClean="0"/>
              <a:t>Risk analysis is important phase, hence requires expert people. </a:t>
            </a:r>
          </a:p>
          <a:p>
            <a:pPr lvl="0"/>
            <a:r>
              <a:rPr lang="en-US" dirty="0" smtClean="0"/>
              <a:t>Project’s success is highly dependent on the risk analysis phase.</a:t>
            </a:r>
          </a:p>
          <a:p>
            <a:pPr lvl="0"/>
            <a:r>
              <a:rPr lang="en-US" dirty="0" smtClean="0"/>
              <a:t>Management is more complex.</a:t>
            </a:r>
          </a:p>
          <a:p>
            <a:pPr lvl="0"/>
            <a:r>
              <a:rPr lang="en-US" dirty="0" smtClean="0"/>
              <a:t>Not suitable for small or low risk projects and could be expensive for small projects.</a:t>
            </a:r>
          </a:p>
          <a:p>
            <a:pPr lvl="0"/>
            <a:r>
              <a:rPr lang="en-US" dirty="0" smtClean="0"/>
              <a:t>Spiral may go indefinitely(infinitely).</a:t>
            </a:r>
          </a:p>
        </p:txBody>
      </p:sp>
      <p:sp>
        <p:nvSpPr>
          <p:cNvPr id="4" name="Slide Number Placeholder 3"/>
          <p:cNvSpPr>
            <a:spLocks noGrp="1"/>
          </p:cNvSpPr>
          <p:nvPr>
            <p:ph type="sldNum" sz="quarter" idx="12"/>
          </p:nvPr>
        </p:nvSpPr>
        <p:spPr/>
        <p:txBody>
          <a:bodyPr/>
          <a:lstStyle/>
          <a:p>
            <a:fld id="{FC48C46C-D923-4BFD-8845-61E9572E9ED5}" type="slidenum">
              <a:rPr lang="en-US" smtClean="0"/>
              <a:pPr/>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When to use Spiral Model</a:t>
            </a:r>
            <a:br>
              <a:rPr lang="en-US" b="1" dirty="0" smtClean="0">
                <a:latin typeface="Arial" pitchFamily="34" charset="0"/>
                <a:cs typeface="Arial" pitchFamily="34" charset="0"/>
              </a:rPr>
            </a:br>
            <a:endParaRPr lang="en-US" b="1" dirty="0"/>
          </a:p>
        </p:txBody>
      </p:sp>
      <p:sp>
        <p:nvSpPr>
          <p:cNvPr id="3" name="Content Placeholder 2"/>
          <p:cNvSpPr>
            <a:spLocks noGrp="1"/>
          </p:cNvSpPr>
          <p:nvPr>
            <p:ph idx="1"/>
          </p:nvPr>
        </p:nvSpPr>
        <p:spPr/>
        <p:txBody>
          <a:bodyPr>
            <a:normAutofit fontScale="85000" lnSpcReduction="20000"/>
          </a:bodyPr>
          <a:lstStyle/>
          <a:p>
            <a:pPr lvl="0"/>
            <a:r>
              <a:rPr lang="en-US" dirty="0" smtClean="0"/>
              <a:t>When there is a budget constraint and risk evaluation is important.</a:t>
            </a:r>
          </a:p>
          <a:p>
            <a:pPr lvl="0"/>
            <a:r>
              <a:rPr lang="en-US" dirty="0" smtClean="0"/>
              <a:t>Requirements are complex and need evaluation to get clarity.</a:t>
            </a:r>
          </a:p>
          <a:p>
            <a:pPr lvl="0"/>
            <a:r>
              <a:rPr lang="en-US" dirty="0" smtClean="0"/>
              <a:t>Significant changes are expected(research and exploration) in the product during the development cycle. </a:t>
            </a:r>
          </a:p>
          <a:p>
            <a:pPr lvl="0"/>
            <a:r>
              <a:rPr lang="en-US" dirty="0" smtClean="0"/>
              <a:t>When the project is large.</a:t>
            </a:r>
          </a:p>
          <a:p>
            <a:pPr lvl="0"/>
            <a:r>
              <a:rPr lang="en-US" dirty="0" smtClean="0"/>
              <a:t>Where enough time frame is their to get end user feedback.</a:t>
            </a:r>
          </a:p>
          <a:p>
            <a:pPr lvl="0"/>
            <a:r>
              <a:rPr lang="en-US" dirty="0" smtClean="0"/>
              <a:t>Where releases are required to be frequent.</a:t>
            </a:r>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dirty="0" smtClean="0"/>
              <a:t>Outline</a:t>
            </a:r>
          </a:p>
        </p:txBody>
      </p:sp>
      <p:sp>
        <p:nvSpPr>
          <p:cNvPr id="33794" name="Content Placeholder 2"/>
          <p:cNvSpPr>
            <a:spLocks noGrp="1"/>
          </p:cNvSpPr>
          <p:nvPr>
            <p:ph idx="1"/>
          </p:nvPr>
        </p:nvSpPr>
        <p:spPr/>
        <p:txBody>
          <a:bodyPr>
            <a:normAutofit/>
          </a:bodyPr>
          <a:lstStyle/>
          <a:p>
            <a:r>
              <a:rPr lang="en-US" sz="2800" dirty="0" smtClean="0">
                <a:latin typeface="Arial" pitchFamily="34" charset="0"/>
                <a:cs typeface="Arial" pitchFamily="34" charset="0"/>
              </a:rPr>
              <a:t>RAD Model</a:t>
            </a:r>
          </a:p>
          <a:p>
            <a:r>
              <a:rPr lang="en-US" sz="2800" dirty="0" smtClean="0">
                <a:latin typeface="Arial" pitchFamily="34" charset="0"/>
                <a:cs typeface="Arial" pitchFamily="34" charset="0"/>
              </a:rPr>
              <a:t>Applications</a:t>
            </a:r>
          </a:p>
          <a:p>
            <a:r>
              <a:rPr lang="en-US" sz="2800" dirty="0" smtClean="0">
                <a:latin typeface="Arial" pitchFamily="34" charset="0"/>
                <a:cs typeface="Arial" pitchFamily="34" charset="0"/>
              </a:rPr>
              <a:t>Pros</a:t>
            </a:r>
          </a:p>
          <a:p>
            <a:r>
              <a:rPr lang="en-US" sz="2800" dirty="0" smtClean="0">
                <a:latin typeface="Arial" pitchFamily="34" charset="0"/>
                <a:cs typeface="Arial" pitchFamily="34" charset="0"/>
              </a:rPr>
              <a:t>Cons</a:t>
            </a:r>
          </a:p>
          <a:p>
            <a:pPr>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WHAT  IS  RAD  </a:t>
            </a:r>
            <a:br>
              <a:rPr lang="en-US" b="1" dirty="0" smtClean="0">
                <a:latin typeface="Times New Roman" pitchFamily="18" charset="0"/>
                <a:cs typeface="Times New Roman" pitchFamily="18" charset="0"/>
              </a:rPr>
            </a:br>
            <a:endParaRPr lang="en-US" b="1" dirty="0"/>
          </a:p>
        </p:txBody>
      </p:sp>
      <p:sp>
        <p:nvSpPr>
          <p:cNvPr id="3" name="Content Placeholder 2"/>
          <p:cNvSpPr>
            <a:spLocks noGrp="1"/>
          </p:cNvSpPr>
          <p:nvPr>
            <p:ph idx="1"/>
          </p:nvPr>
        </p:nvSpPr>
        <p:spPr/>
        <p:txBody>
          <a:bodyPr>
            <a:normAutofit fontScale="92500" lnSpcReduction="20000"/>
          </a:bodyPr>
          <a:lstStyle/>
          <a:p>
            <a:pPr algn="just">
              <a:buFont typeface="Wingdings" pitchFamily="2" charset="2"/>
              <a:buChar char="§"/>
            </a:pPr>
            <a:r>
              <a:rPr lang="en-US" dirty="0" smtClean="0"/>
              <a:t>RAD model is Rapid Application Development model.</a:t>
            </a:r>
          </a:p>
          <a:p>
            <a:pPr algn="just">
              <a:buFont typeface="Wingdings" pitchFamily="2" charset="2"/>
              <a:buChar char="§"/>
            </a:pPr>
            <a:endParaRPr lang="en-US" dirty="0" smtClean="0"/>
          </a:p>
          <a:p>
            <a:pPr algn="just">
              <a:buFont typeface="Wingdings" pitchFamily="2" charset="2"/>
              <a:buChar char="§"/>
            </a:pPr>
            <a:r>
              <a:rPr lang="en-US" dirty="0" smtClean="0"/>
              <a:t> It is a </a:t>
            </a:r>
            <a:r>
              <a:rPr lang="en-US" b="1" dirty="0" smtClean="0"/>
              <a:t>based on prototyping and iterative development.</a:t>
            </a:r>
          </a:p>
          <a:p>
            <a:pPr algn="just"/>
            <a:endParaRPr lang="en-US" dirty="0" smtClean="0"/>
          </a:p>
          <a:p>
            <a:pPr algn="just">
              <a:buFont typeface="Wingdings" pitchFamily="2" charset="2"/>
              <a:buChar char="§"/>
            </a:pPr>
            <a:r>
              <a:rPr lang="en-US" dirty="0" smtClean="0"/>
              <a:t> In RAD the Components are developed in parallel Manner.</a:t>
            </a:r>
          </a:p>
          <a:p>
            <a:pPr algn="just"/>
            <a:endParaRPr lang="en-US" dirty="0" smtClean="0"/>
          </a:p>
          <a:p>
            <a:pPr algn="just">
              <a:buFont typeface="Wingdings" pitchFamily="2" charset="2"/>
              <a:buChar char="§"/>
            </a:pPr>
            <a:r>
              <a:rPr lang="en-US" dirty="0" smtClean="0"/>
              <a:t> It is a faster software development process. </a:t>
            </a:r>
          </a:p>
          <a:p>
            <a:pPr algn="just"/>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RAD MODEL</a:t>
            </a:r>
            <a:endParaRPr lang="en-US" b="1"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95</a:t>
            </a:fld>
            <a:endParaRPr lang="en-US"/>
          </a:p>
        </p:txBody>
      </p:sp>
      <p:pic>
        <p:nvPicPr>
          <p:cNvPr id="5" name="Picture 4" descr="SDLC RAD Model"/>
          <p:cNvPicPr/>
          <p:nvPr/>
        </p:nvPicPr>
        <p:blipFill>
          <a:blip r:embed="rId2" cstate="print"/>
          <a:srcRect/>
          <a:stretch>
            <a:fillRect/>
          </a:stretch>
        </p:blipFill>
        <p:spPr bwMode="auto">
          <a:xfrm>
            <a:off x="685800" y="1600200"/>
            <a:ext cx="7924800" cy="4829175"/>
          </a:xfrm>
          <a:prstGeom prst="rect">
            <a:avLst/>
          </a:prstGeom>
          <a:noFill/>
          <a:ln w="9525">
            <a:noFill/>
            <a:miter lim="800000"/>
            <a:headEnd/>
            <a:tailEnd/>
          </a:ln>
        </p:spPr>
      </p:pic>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Business Modeling</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lvl="0" algn="just">
              <a:buNone/>
            </a:pPr>
            <a:r>
              <a:rPr lang="en-US" b="1" dirty="0" smtClean="0"/>
              <a:t>	</a:t>
            </a:r>
            <a:r>
              <a:rPr lang="en-US" dirty="0" smtClean="0"/>
              <a:t>The business model for the product under development is designed in terms of flow of information and the distribution of information between various business channels. A complete business analysis is performed to find the vital information for business, how it can be obtained, how and when is the information processed and what are the factors driving successful flow of information.</a:t>
            </a:r>
          </a:p>
        </p:txBody>
      </p:sp>
      <p:sp>
        <p:nvSpPr>
          <p:cNvPr id="4" name="Slide Number Placeholder 3"/>
          <p:cNvSpPr>
            <a:spLocks noGrp="1"/>
          </p:cNvSpPr>
          <p:nvPr>
            <p:ph type="sldNum" sz="quarter" idx="12"/>
          </p:nvPr>
        </p:nvSpPr>
        <p:spPr/>
        <p:txBody>
          <a:bodyPr/>
          <a:lstStyle/>
          <a:p>
            <a:fld id="{FC48C46C-D923-4BFD-8845-61E9572E9ED5}" type="slidenum">
              <a:rPr lang="en-US" smtClean="0"/>
              <a:pPr/>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Data Modeling</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lvl="0">
              <a:buNone/>
            </a:pPr>
            <a:r>
              <a:rPr lang="en-US" dirty="0" smtClean="0"/>
              <a:t>	The information gathered in the Business Modeling phase is reviewed and analyzed to form sets of data objects vital for the business. The attributes of all data sets is identified and defined. The relation between these data objects are established and defined in detail in relevance to the business model.</a:t>
            </a:r>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Process Modeling</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lvl="0">
              <a:buNone/>
            </a:pPr>
            <a:r>
              <a:rPr lang="en-US" b="1" dirty="0" smtClean="0"/>
              <a:t>	</a:t>
            </a:r>
            <a:r>
              <a:rPr lang="en-US" dirty="0" smtClean="0"/>
              <a:t>The data object sets defined in the Data Modeling phase are converted to establish the business information flow needed to achieve specific business objectives as per the business model. The process model for any changes or enhancements to the data object sets is defined in this phase. Process descriptions for adding , deleting, retrieving or modifying a data object are given.</a:t>
            </a:r>
          </a:p>
        </p:txBody>
      </p:sp>
      <p:sp>
        <p:nvSpPr>
          <p:cNvPr id="4" name="Slide Number Placeholder 3"/>
          <p:cNvSpPr>
            <a:spLocks noGrp="1"/>
          </p:cNvSpPr>
          <p:nvPr>
            <p:ph type="sldNum" sz="quarter" idx="12"/>
          </p:nvPr>
        </p:nvSpPr>
        <p:spPr/>
        <p:txBody>
          <a:bodyPr/>
          <a:lstStyle/>
          <a:p>
            <a:fld id="{FC48C46C-D923-4BFD-8845-61E9572E9ED5}" type="slidenum">
              <a:rPr lang="en-US" smtClean="0"/>
              <a:pPr/>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Application Generation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lvl="0">
              <a:buNone/>
            </a:pPr>
            <a:r>
              <a:rPr lang="en-US" dirty="0" smtClean="0"/>
              <a:t>	The actual system is built and coding is done by using automation tools to convert process and data models into actual prototypes.</a:t>
            </a:r>
          </a:p>
          <a:p>
            <a:pPr lvl="0"/>
            <a:endParaRPr lang="en-US" dirty="0" smtClean="0"/>
          </a:p>
          <a:p>
            <a:endParaRPr lang="en-US" dirty="0"/>
          </a:p>
        </p:txBody>
      </p:sp>
      <p:sp>
        <p:nvSpPr>
          <p:cNvPr id="4" name="Slide Number Placeholder 3"/>
          <p:cNvSpPr>
            <a:spLocks noGrp="1"/>
          </p:cNvSpPr>
          <p:nvPr>
            <p:ph type="sldNum" sz="quarter" idx="12"/>
          </p:nvPr>
        </p:nvSpPr>
        <p:spPr/>
        <p:txBody>
          <a:bodyPr/>
          <a:lstStyle/>
          <a:p>
            <a:fld id="{FC48C46C-D923-4BFD-8845-61E9572E9ED5}" type="slidenum">
              <a:rPr lang="en-US" smtClean="0"/>
              <a:pPr/>
              <a:t>99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851</TotalTime>
  <Words>3473</Words>
  <Application>Microsoft Office PowerPoint</Application>
  <PresentationFormat>On-screen Show (4:3)</PresentationFormat>
  <Paragraphs>741</Paragraphs>
  <Slides>110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12" baseType="lpstr">
      <vt:lpstr>Office Theme</vt:lpstr>
      <vt:lpstr>Photo Editor Photo</vt:lpstr>
      <vt:lpstr>Software Life Cycle Models</vt:lpstr>
      <vt:lpstr>Outline</vt:lpstr>
      <vt:lpstr>SOFTWARE LIFE CYCLE MODELS</vt:lpstr>
      <vt:lpstr>Outline</vt:lpstr>
      <vt:lpstr>SDLC</vt:lpstr>
      <vt:lpstr>1. Requirement gathering and analysis</vt:lpstr>
      <vt:lpstr>2. Design</vt:lpstr>
      <vt:lpstr>3. Implementation / Coding</vt:lpstr>
      <vt:lpstr>4. Testing</vt:lpstr>
      <vt:lpstr>5. Deployment</vt:lpstr>
      <vt:lpstr>6. Maintenance</vt:lpstr>
      <vt:lpstr>Outline</vt:lpstr>
      <vt:lpstr>Why SDLC?</vt:lpstr>
      <vt:lpstr>Life cycle Models</vt:lpstr>
      <vt:lpstr>Outline</vt:lpstr>
      <vt:lpstr>Build and Fix Model</vt:lpstr>
      <vt:lpstr>Notes</vt:lpstr>
      <vt:lpstr>Notes</vt:lpstr>
      <vt:lpstr> Advantages of Build and Fix Model </vt:lpstr>
      <vt:lpstr> Disadvantages of Build and Fix Model </vt:lpstr>
      <vt:lpstr>Outline</vt:lpstr>
      <vt:lpstr>What is Waterfall Model?</vt:lpstr>
      <vt:lpstr>  The Waterfall Model                                                                  Contd.... </vt:lpstr>
      <vt:lpstr>  The Waterfall Model                                                                  Contd.... </vt:lpstr>
      <vt:lpstr>  The Waterfall Model                                                                  Contd.... </vt:lpstr>
      <vt:lpstr>Outline</vt:lpstr>
      <vt:lpstr> Waterfall Application </vt:lpstr>
      <vt:lpstr>Outline</vt:lpstr>
      <vt:lpstr>Waterfall Advantages</vt:lpstr>
      <vt:lpstr>Outline</vt:lpstr>
      <vt:lpstr>Waterfall Disadvantages</vt:lpstr>
      <vt:lpstr>Outline</vt:lpstr>
      <vt:lpstr>Waterfall Problems</vt:lpstr>
      <vt:lpstr>Outline</vt:lpstr>
      <vt:lpstr>Iterative Model</vt:lpstr>
      <vt:lpstr>Iterative Model         Contd..</vt:lpstr>
      <vt:lpstr>Iterative Model         Contd..</vt:lpstr>
      <vt:lpstr>Iterative Enhancement Model         Contd..</vt:lpstr>
      <vt:lpstr>Outline</vt:lpstr>
      <vt:lpstr>Incremental Model Strengths </vt:lpstr>
      <vt:lpstr>Outline</vt:lpstr>
      <vt:lpstr>Incremental Model Weaknesses </vt:lpstr>
      <vt:lpstr>Outline</vt:lpstr>
      <vt:lpstr>When to use the Iterative Model </vt:lpstr>
      <vt:lpstr>Outline</vt:lpstr>
      <vt:lpstr> Waterfall versus Iterative development Model </vt:lpstr>
      <vt:lpstr> Waterfall versus Iterative development Model </vt:lpstr>
      <vt:lpstr> Waterfall versus Iterative development Model </vt:lpstr>
      <vt:lpstr>Outline</vt:lpstr>
      <vt:lpstr>EVOLUTIONARY PROCESS MODEL</vt:lpstr>
      <vt:lpstr>EVOLUTIONARY PROCESS MODEL         Contd…</vt:lpstr>
      <vt:lpstr>EVOLUTIONARY PROCESS MODEL         Contd…</vt:lpstr>
      <vt:lpstr>EVOLUTIONARY PROCESS MODEL         Contd…</vt:lpstr>
      <vt:lpstr>Outline</vt:lpstr>
      <vt:lpstr>APPLICATIONS</vt:lpstr>
      <vt:lpstr>Outline</vt:lpstr>
      <vt:lpstr>ADVANTAGES</vt:lpstr>
      <vt:lpstr>Outline</vt:lpstr>
      <vt:lpstr>DISADVANTAGES </vt:lpstr>
      <vt:lpstr>Outline</vt:lpstr>
      <vt:lpstr>PROBLEMS</vt:lpstr>
      <vt:lpstr>Outline</vt:lpstr>
      <vt:lpstr>Difference between Evolutionary and Iterative Models</vt:lpstr>
      <vt:lpstr>Outline</vt:lpstr>
      <vt:lpstr> Types of Evolutionary Models </vt:lpstr>
      <vt:lpstr>Outline</vt:lpstr>
      <vt:lpstr>PROTOTYPING MODEL</vt:lpstr>
      <vt:lpstr>Outline</vt:lpstr>
      <vt:lpstr>What is Prototype </vt:lpstr>
      <vt:lpstr>Outline</vt:lpstr>
      <vt:lpstr>PowerPoint Presentation</vt:lpstr>
      <vt:lpstr>PROTOTYPING</vt:lpstr>
      <vt:lpstr>PROTOTYPING</vt:lpstr>
      <vt:lpstr>Outline</vt:lpstr>
      <vt:lpstr>TYPES OF SOFTWARE PROTOTYPING </vt:lpstr>
      <vt:lpstr>Outline</vt:lpstr>
      <vt:lpstr>ADVANTAGES OF PROTOTYPING</vt:lpstr>
      <vt:lpstr>Outline</vt:lpstr>
      <vt:lpstr>LIMITATION OF PROTOTYPING</vt:lpstr>
      <vt:lpstr>Outline</vt:lpstr>
      <vt:lpstr> When to use Prototype model </vt:lpstr>
      <vt:lpstr>Outline</vt:lpstr>
      <vt:lpstr>THE SPIRAL MODEL</vt:lpstr>
      <vt:lpstr>Why Spiral model is called Meta model?</vt:lpstr>
      <vt:lpstr>THE SPIRAL MODEL</vt:lpstr>
      <vt:lpstr>Pictorial Representation of SDLC Spiral Model</vt:lpstr>
      <vt:lpstr>SDLC Spiral Model</vt:lpstr>
      <vt:lpstr>Phases of Spiral Model</vt:lpstr>
      <vt:lpstr>In simpler terms, steps involved in Spiral Model </vt:lpstr>
      <vt:lpstr>Advantages</vt:lpstr>
      <vt:lpstr>Disadvantages</vt:lpstr>
      <vt:lpstr> When to use Spiral Model </vt:lpstr>
      <vt:lpstr>Outline</vt:lpstr>
      <vt:lpstr> WHAT  IS  RAD   </vt:lpstr>
      <vt:lpstr>RAD MODEL</vt:lpstr>
      <vt:lpstr>Business Modeling</vt:lpstr>
      <vt:lpstr>Data Modeling</vt:lpstr>
      <vt:lpstr>Process Modeling</vt:lpstr>
      <vt:lpstr>Application Generation</vt:lpstr>
      <vt:lpstr>Testing and Turnover</vt:lpstr>
      <vt:lpstr>Applications</vt:lpstr>
      <vt:lpstr>Pros</vt:lpstr>
      <vt:lpstr>Cons</vt:lpstr>
      <vt:lpstr>Outline</vt:lpstr>
      <vt:lpstr>V MODEL</vt:lpstr>
      <vt:lpstr>Diagram of V Model</vt:lpstr>
      <vt:lpstr>ADVANTAGES</vt:lpstr>
      <vt:lpstr>DISADVANTAGES</vt:lpstr>
      <vt:lpstr>When to use the V-Shaped Model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shweta</dc:creator>
  <cp:lastModifiedBy>kush</cp:lastModifiedBy>
  <cp:revision>340</cp:revision>
  <dcterms:created xsi:type="dcterms:W3CDTF">2015-02-06T13:43:43Z</dcterms:created>
  <dcterms:modified xsi:type="dcterms:W3CDTF">2015-05-14T14:32:14Z</dcterms:modified>
</cp:coreProperties>
</file>