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4"/>
  </p:notesMasterIdLst>
  <p:sldIdLst>
    <p:sldId id="256" r:id="rId2"/>
    <p:sldId id="257" r:id="rId3"/>
    <p:sldId id="262" r:id="rId4"/>
    <p:sldId id="261" r:id="rId5"/>
    <p:sldId id="260" r:id="rId6"/>
    <p:sldId id="335" r:id="rId7"/>
    <p:sldId id="259" r:id="rId8"/>
    <p:sldId id="258" r:id="rId9"/>
    <p:sldId id="263" r:id="rId10"/>
    <p:sldId id="264" r:id="rId11"/>
    <p:sldId id="265" r:id="rId12"/>
    <p:sldId id="266" r:id="rId13"/>
    <p:sldId id="267" r:id="rId14"/>
    <p:sldId id="268" r:id="rId15"/>
    <p:sldId id="269" r:id="rId16"/>
    <p:sldId id="303" r:id="rId17"/>
    <p:sldId id="270" r:id="rId18"/>
    <p:sldId id="272" r:id="rId19"/>
    <p:sldId id="273" r:id="rId20"/>
    <p:sldId id="275" r:id="rId21"/>
    <p:sldId id="276" r:id="rId22"/>
    <p:sldId id="345" r:id="rId23"/>
    <p:sldId id="346" r:id="rId24"/>
    <p:sldId id="336" r:id="rId25"/>
    <p:sldId id="347" r:id="rId26"/>
    <p:sldId id="337" r:id="rId27"/>
    <p:sldId id="338" r:id="rId28"/>
    <p:sldId id="339" r:id="rId29"/>
    <p:sldId id="340" r:id="rId30"/>
    <p:sldId id="341" r:id="rId31"/>
    <p:sldId id="342" r:id="rId32"/>
    <p:sldId id="343" r:id="rId33"/>
    <p:sldId id="344" r:id="rId34"/>
    <p:sldId id="280" r:id="rId35"/>
    <p:sldId id="356" r:id="rId36"/>
    <p:sldId id="281" r:id="rId37"/>
    <p:sldId id="352" r:id="rId38"/>
    <p:sldId id="379" r:id="rId39"/>
    <p:sldId id="283" r:id="rId40"/>
    <p:sldId id="284" r:id="rId41"/>
    <p:sldId id="285" r:id="rId42"/>
    <p:sldId id="286" r:id="rId43"/>
    <p:sldId id="287" r:id="rId44"/>
    <p:sldId id="350" r:id="rId45"/>
    <p:sldId id="349" r:id="rId46"/>
    <p:sldId id="378" r:id="rId47"/>
    <p:sldId id="302" r:id="rId48"/>
    <p:sldId id="310" r:id="rId49"/>
    <p:sldId id="304" r:id="rId50"/>
    <p:sldId id="305" r:id="rId51"/>
    <p:sldId id="311" r:id="rId52"/>
    <p:sldId id="306" r:id="rId53"/>
    <p:sldId id="307" r:id="rId54"/>
    <p:sldId id="308" r:id="rId55"/>
    <p:sldId id="309" r:id="rId56"/>
    <p:sldId id="312" r:id="rId57"/>
    <p:sldId id="313" r:id="rId58"/>
    <p:sldId id="314" r:id="rId59"/>
    <p:sldId id="364" r:id="rId60"/>
    <p:sldId id="363" r:id="rId61"/>
    <p:sldId id="359" r:id="rId62"/>
    <p:sldId id="362" r:id="rId63"/>
    <p:sldId id="360" r:id="rId64"/>
    <p:sldId id="315" r:id="rId65"/>
    <p:sldId id="316" r:id="rId66"/>
    <p:sldId id="365" r:id="rId67"/>
    <p:sldId id="380" r:id="rId68"/>
    <p:sldId id="381" r:id="rId69"/>
    <p:sldId id="413" r:id="rId70"/>
    <p:sldId id="440" r:id="rId71"/>
    <p:sldId id="383" r:id="rId72"/>
    <p:sldId id="384" r:id="rId73"/>
    <p:sldId id="385" r:id="rId74"/>
    <p:sldId id="386" r:id="rId75"/>
    <p:sldId id="387" r:id="rId76"/>
    <p:sldId id="388" r:id="rId77"/>
    <p:sldId id="389" r:id="rId78"/>
    <p:sldId id="390" r:id="rId79"/>
    <p:sldId id="391" r:id="rId80"/>
    <p:sldId id="392" r:id="rId81"/>
    <p:sldId id="416" r:id="rId82"/>
    <p:sldId id="418" r:id="rId83"/>
    <p:sldId id="419" r:id="rId84"/>
    <p:sldId id="420" r:id="rId85"/>
    <p:sldId id="421" r:id="rId86"/>
    <p:sldId id="422" r:id="rId87"/>
    <p:sldId id="423" r:id="rId88"/>
    <p:sldId id="424" r:id="rId89"/>
    <p:sldId id="425" r:id="rId90"/>
    <p:sldId id="426" r:id="rId91"/>
    <p:sldId id="428" r:id="rId92"/>
    <p:sldId id="429" r:id="rId93"/>
    <p:sldId id="430" r:id="rId94"/>
    <p:sldId id="431" r:id="rId95"/>
    <p:sldId id="432" r:id="rId96"/>
    <p:sldId id="433" r:id="rId97"/>
    <p:sldId id="434" r:id="rId98"/>
    <p:sldId id="435" r:id="rId99"/>
    <p:sldId id="436" r:id="rId100"/>
    <p:sldId id="437" r:id="rId101"/>
    <p:sldId id="438" r:id="rId102"/>
    <p:sldId id="439" r:id="rId103"/>
    <p:sldId id="396" r:id="rId104"/>
    <p:sldId id="397" r:id="rId105"/>
    <p:sldId id="399" r:id="rId106"/>
    <p:sldId id="400" r:id="rId107"/>
    <p:sldId id="401" r:id="rId108"/>
    <p:sldId id="402" r:id="rId109"/>
    <p:sldId id="403" r:id="rId110"/>
    <p:sldId id="441" r:id="rId111"/>
    <p:sldId id="442" r:id="rId112"/>
    <p:sldId id="394" r:id="rId1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5" d="100"/>
          <a:sy n="45" d="100"/>
        </p:scale>
        <p:origin x="-67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71A73F-7F41-46C3-B579-BC2FC09A9CEF}" type="datetimeFigureOut">
              <a:rPr lang="en-US" smtClean="0"/>
              <a:pPr/>
              <a:t>4/24/2015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420209-81F1-4AC1-A0E8-D9F36C32B08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UNIT-5</a:t>
            </a:r>
            <a:endParaRPr lang="en-US" dirty="0"/>
          </a:p>
        </p:txBody>
      </p:sp>
      <p:sp>
        <p:nvSpPr>
          <p:cNvPr id="3" name="Subtitle 2"/>
          <p:cNvSpPr>
            <a:spLocks noGrp="1"/>
          </p:cNvSpPr>
          <p:nvPr>
            <p:ph type="subTitle" idx="1"/>
          </p:nvPr>
        </p:nvSpPr>
        <p:spPr>
          <a:xfrm>
            <a:off x="1371600" y="3352800"/>
            <a:ext cx="6400800" cy="1752600"/>
          </a:xfrm>
        </p:spPr>
        <p:txBody>
          <a:bodyPr>
            <a:noAutofit/>
          </a:bodyPr>
          <a:lstStyle/>
          <a:p>
            <a:r>
              <a:rPr lang="en-US" sz="7200" dirty="0" smtClean="0"/>
              <a:t>SOFTWARE MAINTENANCE</a:t>
            </a:r>
            <a:endParaRPr lang="en-US" sz="7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during Maintenance</a:t>
            </a:r>
            <a:endParaRPr lang="en-US" dirty="0"/>
          </a:p>
        </p:txBody>
      </p:sp>
      <p:sp>
        <p:nvSpPr>
          <p:cNvPr id="3" name="Content Placeholder 2"/>
          <p:cNvSpPr>
            <a:spLocks noGrp="1"/>
          </p:cNvSpPr>
          <p:nvPr>
            <p:ph idx="1"/>
          </p:nvPr>
        </p:nvSpPr>
        <p:spPr/>
        <p:txBody>
          <a:bodyPr>
            <a:normAutofit/>
          </a:bodyPr>
          <a:lstStyle/>
          <a:p>
            <a:pPr algn="just"/>
            <a:r>
              <a:rPr lang="en-US" dirty="0" smtClean="0"/>
              <a:t>Often the program is written by another person or group of persons.</a:t>
            </a:r>
          </a:p>
          <a:p>
            <a:pPr algn="just"/>
            <a:r>
              <a:rPr lang="en-US" dirty="0" smtClean="0"/>
              <a:t>Often the program is changed by person who did not understand it clearly.</a:t>
            </a:r>
          </a:p>
          <a:p>
            <a:pPr algn="just"/>
            <a:r>
              <a:rPr lang="en-US" dirty="0" smtClean="0"/>
              <a:t> Program listings are not structured.</a:t>
            </a:r>
          </a:p>
          <a:p>
            <a:pPr algn="just"/>
            <a:r>
              <a:rPr lang="en-US" dirty="0" smtClean="0"/>
              <a:t> High staff turnover.</a:t>
            </a:r>
          </a:p>
          <a:p>
            <a:pPr algn="just"/>
            <a:r>
              <a:rPr lang="en-US" dirty="0" smtClean="0"/>
              <a:t> Information gap.</a:t>
            </a:r>
          </a:p>
          <a:p>
            <a:pPr algn="just"/>
            <a:r>
              <a:rPr lang="en-US" dirty="0" smtClean="0"/>
              <a:t> Systems are not designed for change.</a:t>
            </a:r>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normAutofit fontScale="77500" lnSpcReduction="20000"/>
          </a:bodyPr>
          <a:lstStyle/>
          <a:p>
            <a:pPr algn="just"/>
            <a:r>
              <a:rPr lang="en-US" dirty="0" smtClean="0"/>
              <a:t>Although individual CASE tools are useful, the true power of a tool set can be realized only when these set of tools are integrated into a common framework or environment. CASE tools are characterized by the stage or stages of software development life cycle on which they focus. Since different tools covering different stages share common information, it is required that they integrate through some central repository to have a consistent view of information associated with the software development artifacts. This central repository is usually a data dictionary containing the definition of all composite and elementary data items. Through the central repository all the CASE tools in a CASE environment share common information among themselves. Thus a CASE environment facilities the automation of the step-by-step methodologies for software development. A schematic representation of a CASE environment is shown in fig. </a:t>
            </a:r>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CASE </a:t>
            </a:r>
            <a:endParaRPr lang="en-US" dirty="0"/>
          </a:p>
        </p:txBody>
      </p:sp>
      <p:sp>
        <p:nvSpPr>
          <p:cNvPr id="3" name="Content Placeholder 2"/>
          <p:cNvSpPr>
            <a:spLocks noGrp="1"/>
          </p:cNvSpPr>
          <p:nvPr>
            <p:ph idx="1"/>
          </p:nvPr>
        </p:nvSpPr>
        <p:spPr>
          <a:xfrm>
            <a:off x="457200" y="1600200"/>
            <a:ext cx="8229600" cy="5105400"/>
          </a:xfrm>
        </p:spPr>
        <p:txBody>
          <a:bodyPr>
            <a:normAutofit fontScale="62500" lnSpcReduction="20000"/>
          </a:bodyPr>
          <a:lstStyle/>
          <a:p>
            <a:pPr algn="just">
              <a:buNone/>
            </a:pPr>
            <a:r>
              <a:rPr lang="en-US" dirty="0" smtClean="0"/>
              <a:t>• 	A key benefit arising out of the use of a CASE environment is </a:t>
            </a:r>
            <a:r>
              <a:rPr lang="en-US" b="1" dirty="0" smtClean="0"/>
              <a:t>cost saving through all development phases</a:t>
            </a:r>
            <a:r>
              <a:rPr lang="en-US" dirty="0" smtClean="0"/>
              <a:t>. Different studies carry out to measure the impact of CASE put the effort reduction between 30% to 40%. </a:t>
            </a:r>
          </a:p>
          <a:p>
            <a:pPr algn="just">
              <a:buNone/>
            </a:pPr>
            <a:endParaRPr lang="en-US" dirty="0" smtClean="0"/>
          </a:p>
          <a:p>
            <a:pPr algn="just">
              <a:buNone/>
            </a:pPr>
            <a:r>
              <a:rPr lang="en-US" dirty="0" smtClean="0"/>
              <a:t>•	 Use of CASE </a:t>
            </a:r>
            <a:r>
              <a:rPr lang="en-US" b="1" dirty="0" smtClean="0"/>
              <a:t>tools leads to considerable improvements to quality</a:t>
            </a:r>
            <a:r>
              <a:rPr lang="en-US" dirty="0" smtClean="0"/>
              <a:t>. This is mainly due to the facts that one can effortlessly iterate through the different phases of software development and the chances of </a:t>
            </a:r>
            <a:r>
              <a:rPr lang="en-US" b="1" dirty="0" smtClean="0"/>
              <a:t>human error are considerably reduced</a:t>
            </a:r>
            <a:r>
              <a:rPr lang="en-US" dirty="0" smtClean="0"/>
              <a:t>. </a:t>
            </a:r>
          </a:p>
          <a:p>
            <a:pPr algn="just">
              <a:buNone/>
            </a:pPr>
            <a:endParaRPr lang="en-US" dirty="0" smtClean="0"/>
          </a:p>
          <a:p>
            <a:pPr algn="just">
              <a:buNone/>
            </a:pPr>
            <a:r>
              <a:rPr lang="en-US" dirty="0" smtClean="0"/>
              <a:t>•	CASE tools help produce </a:t>
            </a:r>
            <a:r>
              <a:rPr lang="en-US" b="1" dirty="0" smtClean="0"/>
              <a:t>high quality and consistent documents.</a:t>
            </a:r>
            <a:r>
              <a:rPr lang="en-US" dirty="0" smtClean="0"/>
              <a:t> Since the important data relating to a software product are maintained in a central repository, redundancy in the stored data is reduced and therefore chances of inconsistent documentation is reduced to a great extent. </a:t>
            </a:r>
          </a:p>
          <a:p>
            <a:pPr algn="just">
              <a:buNone/>
            </a:pPr>
            <a:endParaRPr lang="en-US" dirty="0" smtClean="0"/>
          </a:p>
          <a:p>
            <a:pPr algn="just">
              <a:buNone/>
            </a:pPr>
            <a:r>
              <a:rPr lang="en-US" dirty="0" smtClean="0"/>
              <a:t>•	CASE tools have led to revolutionary </a:t>
            </a:r>
            <a:r>
              <a:rPr lang="en-US" b="1" dirty="0" smtClean="0"/>
              <a:t>cost saving in software maintenance efforts.</a:t>
            </a:r>
            <a:r>
              <a:rPr lang="en-US" dirty="0" smtClean="0"/>
              <a:t> This arises not only due to the tremendous value of a CASE environment in traceability and consistency checks, but also due to the systematic information capture during the various phases of software development as a result of adhering to a CASE environment.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Advantages and Disadvantages of CASE Tools:</a:t>
            </a:r>
            <a:endParaRPr lang="en-US" dirty="0"/>
          </a:p>
        </p:txBody>
      </p:sp>
      <p:pic>
        <p:nvPicPr>
          <p:cNvPr id="1026" name="Picture 2" descr="CaseTools4.gif"/>
          <p:cNvPicPr>
            <a:picLocks noChangeAspect="1" noChangeArrowheads="1"/>
          </p:cNvPicPr>
          <p:nvPr/>
        </p:nvPicPr>
        <p:blipFill>
          <a:blip r:embed="rId2" cstate="print"/>
          <a:srcRect/>
          <a:stretch>
            <a:fillRect/>
          </a:stretch>
        </p:blipFill>
        <p:spPr bwMode="auto">
          <a:xfrm>
            <a:off x="685800" y="1905000"/>
            <a:ext cx="7848600" cy="3962400"/>
          </a:xfrm>
          <a:prstGeom prst="rect">
            <a:avLst/>
          </a:prstGeom>
          <a:noFill/>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Risk Management</a:t>
            </a:r>
            <a:endParaRPr lang="en-US" dirty="0"/>
          </a:p>
        </p:txBody>
      </p:sp>
      <p:pic>
        <p:nvPicPr>
          <p:cNvPr id="18434" name="Picture 2"/>
          <p:cNvPicPr>
            <a:picLocks noGrp="1" noChangeAspect="1" noChangeArrowheads="1"/>
          </p:cNvPicPr>
          <p:nvPr>
            <p:ph idx="1"/>
          </p:nvPr>
        </p:nvPicPr>
        <p:blipFill>
          <a:blip r:embed="rId2" cstate="print"/>
          <a:srcRect/>
          <a:stretch>
            <a:fillRect/>
          </a:stretch>
        </p:blipFill>
        <p:spPr bwMode="auto">
          <a:xfrm>
            <a:off x="457200" y="1764960"/>
            <a:ext cx="8229600" cy="4196443"/>
          </a:xfrm>
          <a:prstGeom prst="rect">
            <a:avLst/>
          </a:prstGeom>
          <a:noFill/>
          <a:ln w="9525">
            <a:noFill/>
            <a:miter lim="800000"/>
            <a:headEnd/>
            <a:tailEnd/>
          </a:ln>
          <a:effec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is risk ?</a:t>
            </a:r>
            <a:br>
              <a:rPr lang="en-US" b="1" dirty="0" smtClean="0"/>
            </a:br>
            <a:endParaRPr lang="en-US" dirty="0"/>
          </a:p>
        </p:txBody>
      </p:sp>
      <p:sp>
        <p:nvSpPr>
          <p:cNvPr id="3" name="Content Placeholder 2"/>
          <p:cNvSpPr>
            <a:spLocks noGrp="1"/>
          </p:cNvSpPr>
          <p:nvPr>
            <p:ph idx="1"/>
          </p:nvPr>
        </p:nvSpPr>
        <p:spPr/>
        <p:txBody>
          <a:bodyPr/>
          <a:lstStyle/>
          <a:p>
            <a:r>
              <a:rPr lang="en-US" dirty="0" smtClean="0"/>
              <a:t>Tomorrow’s problems are today’s risks.</a:t>
            </a:r>
          </a:p>
          <a:p>
            <a:pPr>
              <a:buNone/>
            </a:pPr>
            <a:r>
              <a:rPr lang="en-US" i="1" dirty="0" smtClean="0"/>
              <a:t>	</a:t>
            </a:r>
          </a:p>
          <a:p>
            <a:pPr>
              <a:buNone/>
            </a:pPr>
            <a:r>
              <a:rPr lang="en-US" i="1" dirty="0" smtClean="0"/>
              <a:t>	“Risk is a problem that may cause some loss or threaten the success of the project, but which has not happened yet”.</a:t>
            </a:r>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
            </a:r>
            <a:br>
              <a:rPr lang="en-US" b="1" u="sng" dirty="0" smtClean="0"/>
            </a:br>
            <a:r>
              <a:rPr lang="en-US" b="1" dirty="0" smtClean="0"/>
              <a:t>Types of Risks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lvl="0"/>
            <a:r>
              <a:rPr lang="en-US" b="1" dirty="0" smtClean="0"/>
              <a:t>Development Process </a:t>
            </a:r>
            <a:r>
              <a:rPr lang="en-US" b="1" dirty="0" smtClean="0"/>
              <a:t>Risks</a:t>
            </a:r>
          </a:p>
          <a:p>
            <a:pPr lvl="1"/>
            <a:r>
              <a:rPr lang="en-US" dirty="0" smtClean="0"/>
              <a:t>are </a:t>
            </a:r>
            <a:r>
              <a:rPr lang="en-US" b="1" dirty="0" smtClean="0"/>
              <a:t>development errors, natural disasters, disgruntled (dissatisfied)  employees</a:t>
            </a:r>
            <a:r>
              <a:rPr lang="en-US" dirty="0" smtClean="0"/>
              <a:t> and </a:t>
            </a:r>
            <a:r>
              <a:rPr lang="en-US" b="1" dirty="0" smtClean="0"/>
              <a:t>poor management objectives.</a:t>
            </a:r>
            <a:endParaRPr lang="en-US" dirty="0" smtClean="0"/>
          </a:p>
          <a:p>
            <a:pPr lvl="1"/>
            <a:endParaRPr lang="en-US" b="1" dirty="0" smtClean="0"/>
          </a:p>
          <a:p>
            <a:r>
              <a:rPr lang="en-US" b="1" dirty="0" smtClean="0"/>
              <a:t>Product </a:t>
            </a:r>
            <a:r>
              <a:rPr lang="en-US" b="1" dirty="0" smtClean="0"/>
              <a:t>Risks	</a:t>
            </a:r>
          </a:p>
          <a:p>
            <a:pPr lvl="1"/>
            <a:r>
              <a:rPr lang="en-US" dirty="0" smtClean="0"/>
              <a:t>Includes </a:t>
            </a:r>
            <a:r>
              <a:rPr lang="en-US" b="1" dirty="0" smtClean="0"/>
              <a:t>Project risks, Technical risks, Business risks</a:t>
            </a:r>
            <a:endParaRPr lang="en-US" sz="2400" dirty="0" smtClean="0"/>
          </a:p>
          <a:p>
            <a:pPr lvl="1"/>
            <a:endParaRPr lang="en-US" b="1" dirty="0" smtClean="0"/>
          </a:p>
          <a:p>
            <a:pPr>
              <a:buNone/>
            </a:pPr>
            <a:endParaRPr lang="en-US" dirty="0" smtClean="0"/>
          </a:p>
          <a:p>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Another general categorization of risks is -</a:t>
            </a:r>
            <a:endParaRPr lang="en-US" dirty="0"/>
          </a:p>
        </p:txBody>
      </p:sp>
      <p:sp>
        <p:nvSpPr>
          <p:cNvPr id="3" name="Content Placeholder 2"/>
          <p:cNvSpPr>
            <a:spLocks noGrp="1"/>
          </p:cNvSpPr>
          <p:nvPr>
            <p:ph idx="1"/>
          </p:nvPr>
        </p:nvSpPr>
        <p:spPr/>
        <p:txBody>
          <a:bodyPr>
            <a:normAutofit fontScale="92500" lnSpcReduction="20000"/>
          </a:bodyPr>
          <a:lstStyle/>
          <a:p>
            <a:pPr lvl="0"/>
            <a:r>
              <a:rPr lang="en-US" b="1" dirty="0" smtClean="0"/>
              <a:t>Known Risks </a:t>
            </a:r>
            <a:r>
              <a:rPr lang="en-US" dirty="0" smtClean="0"/>
              <a:t>are those that can be uncovered after careful evaluation of the project plan, the business and technical environment in which the project is being developed, and other reliable information sources</a:t>
            </a:r>
          </a:p>
          <a:p>
            <a:pPr>
              <a:buNone/>
            </a:pPr>
            <a:endParaRPr lang="en-US" dirty="0" smtClean="0"/>
          </a:p>
          <a:p>
            <a:pPr lvl="0"/>
            <a:r>
              <a:rPr lang="en-US" b="1" dirty="0" smtClean="0"/>
              <a:t>Predictable Risks </a:t>
            </a:r>
            <a:r>
              <a:rPr lang="en-US" dirty="0" smtClean="0"/>
              <a:t>are basis from past project experience.</a:t>
            </a:r>
          </a:p>
          <a:p>
            <a:pPr lvl="0">
              <a:buNone/>
            </a:pPr>
            <a:r>
              <a:rPr lang="en-US" b="1" dirty="0" smtClean="0"/>
              <a:t> </a:t>
            </a:r>
            <a:endParaRPr lang="en-US" dirty="0" smtClean="0"/>
          </a:p>
          <a:p>
            <a:pPr lvl="0"/>
            <a:r>
              <a:rPr lang="en-US" b="1" dirty="0" smtClean="0"/>
              <a:t>Unpredictable risks </a:t>
            </a:r>
            <a:r>
              <a:rPr lang="en-US" dirty="0" smtClean="0"/>
              <a:t>can and do occur, but they are extremely difficult to identify in advance.</a:t>
            </a:r>
          </a:p>
          <a:p>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
            </a:r>
            <a:br>
              <a:rPr lang="en-US" b="1" u="sng" dirty="0" smtClean="0"/>
            </a:br>
            <a:r>
              <a:rPr lang="en-US" b="1" dirty="0" smtClean="0"/>
              <a:t>RISK ANALYSIS AND MANAGEMENT</a:t>
            </a:r>
            <a:r>
              <a:rPr lang="en-US" dirty="0" smtClean="0"/>
              <a:t/>
            </a:r>
            <a:br>
              <a:rPr lang="en-US" dirty="0" smtClean="0"/>
            </a:br>
            <a:endParaRPr lang="en-US" dirty="0"/>
          </a:p>
        </p:txBody>
      </p:sp>
      <p:sp>
        <p:nvSpPr>
          <p:cNvPr id="3" name="Content Placeholder 2"/>
          <p:cNvSpPr>
            <a:spLocks noGrp="1"/>
          </p:cNvSpPr>
          <p:nvPr>
            <p:ph idx="1"/>
          </p:nvPr>
        </p:nvSpPr>
        <p:spPr/>
        <p:txBody>
          <a:bodyPr>
            <a:noAutofit/>
          </a:bodyPr>
          <a:lstStyle/>
          <a:p>
            <a:pPr algn="just"/>
            <a:r>
              <a:rPr lang="en-US" sz="2000" dirty="0" smtClean="0"/>
              <a:t>Risk analysis and management are a series of steps that help a software team to understand and manage uncertainty. Many problems can plague a software project. A risk is a potential problem – it might happen, it might not.</a:t>
            </a:r>
          </a:p>
          <a:p>
            <a:pPr algn="just">
              <a:buNone/>
            </a:pPr>
            <a:r>
              <a:rPr lang="en-US" sz="2000" dirty="0" smtClean="0"/>
              <a:t> </a:t>
            </a:r>
          </a:p>
          <a:p>
            <a:pPr algn="just"/>
            <a:r>
              <a:rPr lang="en-US" sz="2000" dirty="0" smtClean="0"/>
              <a:t>So, the key idea in risk management is not to wait for a risk to materialize and become a problem. The </a:t>
            </a:r>
            <a:r>
              <a:rPr lang="en-US" sz="2000" b="1" dirty="0" smtClean="0"/>
              <a:t>objective </a:t>
            </a:r>
            <a:r>
              <a:rPr lang="en-US" sz="2000" dirty="0" smtClean="0"/>
              <a:t>of risk management is to ensure that for each perceived risk , we know very well  how to tackle it in advance.</a:t>
            </a:r>
          </a:p>
          <a:p>
            <a:pPr algn="just">
              <a:buNone/>
            </a:pPr>
            <a:r>
              <a:rPr lang="en-US" sz="2000" dirty="0" smtClean="0"/>
              <a:t> </a:t>
            </a:r>
          </a:p>
          <a:p>
            <a:pPr algn="just"/>
            <a:r>
              <a:rPr lang="en-US" sz="2000" dirty="0" smtClean="0"/>
              <a:t>According to the risk management guru </a:t>
            </a:r>
            <a:r>
              <a:rPr lang="en-US" sz="2000" b="1" dirty="0" smtClean="0"/>
              <a:t>Barry Boehm, </a:t>
            </a:r>
            <a:r>
              <a:rPr lang="en-US" sz="2000" b="1" i="1" dirty="0" smtClean="0"/>
              <a:t>“Risk management focuses the project manager’s attention on those portions of the project most likely to cause </a:t>
            </a:r>
            <a:r>
              <a:rPr lang="en-US" sz="2000" b="1" i="1" dirty="0" smtClean="0"/>
              <a:t>trouble”</a:t>
            </a:r>
            <a:endParaRPr lang="en-US" sz="2000" dirty="0" smtClean="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REACTIVE VS PROACTIVE RISK STRATEGIES</a:t>
            </a:r>
            <a:r>
              <a:rPr lang="en-US" b="1" i="1" dirty="0" smtClean="0"/>
              <a:t>   </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pPr algn="just"/>
            <a:endParaRPr lang="en-US" dirty="0" smtClean="0"/>
          </a:p>
          <a:p>
            <a:pPr algn="just"/>
            <a:r>
              <a:rPr lang="en-US" dirty="0" smtClean="0"/>
              <a:t>A </a:t>
            </a:r>
            <a:r>
              <a:rPr lang="en-US" b="1" dirty="0" smtClean="0"/>
              <a:t>reactive strategy </a:t>
            </a:r>
            <a:r>
              <a:rPr lang="en-US" dirty="0" smtClean="0"/>
              <a:t>monitors the project for likely risks. Resources are set aside to deal with them, should they become actual problems. More commonly, the software team does nothing about risks, until something goes wrong. Then, the team flies into action in an attempt to correct the problem rapidly. This is often called a </a:t>
            </a:r>
            <a:r>
              <a:rPr lang="en-US" b="1" i="1" dirty="0" smtClean="0"/>
              <a:t>fire fighting mode.</a:t>
            </a:r>
            <a:endParaRPr lang="en-US" dirty="0" smtClean="0"/>
          </a:p>
          <a:p>
            <a:pPr algn="just">
              <a:buNone/>
            </a:pPr>
            <a:endParaRPr lang="en-US" dirty="0" smtClean="0"/>
          </a:p>
          <a:p>
            <a:pPr algn="just"/>
            <a:r>
              <a:rPr lang="en-US" dirty="0" smtClean="0"/>
              <a:t>A </a:t>
            </a:r>
            <a:r>
              <a:rPr lang="en-US" b="1" dirty="0" smtClean="0"/>
              <a:t>proactive strategy </a:t>
            </a:r>
            <a:r>
              <a:rPr lang="en-US" dirty="0" smtClean="0"/>
              <a:t>begins long before technical work is initiated. Potential risks are identified, their probability and impact are assessed, and they are ranked by importance. Then, the software team establishes a plan for managing risk. The primary objective is to avoid risk, but because not all risks can be avoided, the team works to develop a contingency plan that will enable it to respond in a controlled and effective manner.</a:t>
            </a:r>
          </a:p>
          <a:p>
            <a:pPr algn="just"/>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2" cstate="print"/>
          <a:srcRect/>
          <a:stretch>
            <a:fillRect/>
          </a:stretch>
        </p:blipFill>
        <p:spPr bwMode="auto">
          <a:xfrm>
            <a:off x="727482" y="1371600"/>
            <a:ext cx="7689035" cy="4754563"/>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Potential Solutions to Maintenance Problems</a:t>
            </a:r>
            <a:endParaRPr lang="en-US" dirty="0"/>
          </a:p>
        </p:txBody>
      </p:sp>
      <p:sp>
        <p:nvSpPr>
          <p:cNvPr id="3" name="Content Placeholder 2"/>
          <p:cNvSpPr>
            <a:spLocks noGrp="1"/>
          </p:cNvSpPr>
          <p:nvPr>
            <p:ph idx="1"/>
          </p:nvPr>
        </p:nvSpPr>
        <p:spPr>
          <a:xfrm>
            <a:off x="457200" y="2057400"/>
            <a:ext cx="8229600" cy="4068763"/>
          </a:xfrm>
        </p:spPr>
        <p:txBody>
          <a:bodyPr/>
          <a:lstStyle/>
          <a:p>
            <a:r>
              <a:rPr lang="en-US" dirty="0" smtClean="0"/>
              <a:t>Budget and effort reallocation</a:t>
            </a:r>
          </a:p>
          <a:p>
            <a:r>
              <a:rPr lang="en-US" dirty="0" smtClean="0"/>
              <a:t>Complete replacement of the system</a:t>
            </a:r>
          </a:p>
          <a:p>
            <a:r>
              <a:rPr lang="en-US" dirty="0" smtClean="0"/>
              <a:t> Maintenance of existing system</a:t>
            </a:r>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normAutofit fontScale="85000" lnSpcReduction="20000"/>
          </a:bodyPr>
          <a:lstStyle/>
          <a:p>
            <a:pPr lvl="0"/>
            <a:r>
              <a:rPr lang="en-US" b="1" dirty="0" smtClean="0"/>
              <a:t>Risk Identification</a:t>
            </a:r>
            <a:endParaRPr lang="en-US" dirty="0" smtClean="0"/>
          </a:p>
          <a:p>
            <a:pPr>
              <a:buNone/>
            </a:pPr>
            <a:r>
              <a:rPr lang="en-US" dirty="0" smtClean="0"/>
              <a:t>	With </a:t>
            </a:r>
            <a:r>
              <a:rPr lang="en-US" dirty="0" smtClean="0"/>
              <a:t>the identification phase, several activities occur. The main activities are:</a:t>
            </a:r>
          </a:p>
          <a:p>
            <a:pPr lvl="1"/>
            <a:r>
              <a:rPr lang="en-US" b="1" dirty="0" smtClean="0"/>
              <a:t>Identify </a:t>
            </a:r>
            <a:r>
              <a:rPr lang="en-US" b="1" dirty="0" smtClean="0"/>
              <a:t>risks</a:t>
            </a:r>
            <a:endParaRPr lang="en-US" dirty="0" smtClean="0"/>
          </a:p>
          <a:p>
            <a:pPr lvl="1"/>
            <a:r>
              <a:rPr lang="en-US" b="1" dirty="0" smtClean="0"/>
              <a:t>Define risk </a:t>
            </a:r>
            <a:r>
              <a:rPr lang="en-US" b="1" dirty="0" smtClean="0"/>
              <a:t>attributes</a:t>
            </a:r>
          </a:p>
          <a:p>
            <a:pPr lvl="1"/>
            <a:r>
              <a:rPr lang="en-US" b="1" dirty="0" smtClean="0"/>
              <a:t>Documentation</a:t>
            </a:r>
          </a:p>
          <a:p>
            <a:pPr lvl="1"/>
            <a:r>
              <a:rPr lang="en-US" b="1" dirty="0" smtClean="0"/>
              <a:t>Communicate</a:t>
            </a:r>
          </a:p>
          <a:p>
            <a:pPr lvl="0">
              <a:buNone/>
            </a:pPr>
            <a:r>
              <a:rPr lang="en-US" dirty="0" smtClean="0"/>
              <a:t> </a:t>
            </a:r>
          </a:p>
          <a:p>
            <a:pPr lvl="0"/>
            <a:r>
              <a:rPr lang="en-US" b="1" dirty="0" smtClean="0"/>
              <a:t>Risk Analysis</a:t>
            </a:r>
            <a:endParaRPr lang="en-US" dirty="0" smtClean="0"/>
          </a:p>
          <a:p>
            <a:pPr lvl="1">
              <a:buNone/>
            </a:pPr>
            <a:r>
              <a:rPr lang="en-US" dirty="0" smtClean="0"/>
              <a:t>The </a:t>
            </a:r>
            <a:r>
              <a:rPr lang="en-US" dirty="0" smtClean="0"/>
              <a:t>main activities in this phase are – </a:t>
            </a:r>
          </a:p>
          <a:p>
            <a:pPr lvl="1"/>
            <a:r>
              <a:rPr lang="en-US" b="1" dirty="0" smtClean="0"/>
              <a:t>Group similar </a:t>
            </a:r>
            <a:r>
              <a:rPr lang="en-US" b="1" dirty="0" smtClean="0"/>
              <a:t>risks</a:t>
            </a:r>
          </a:p>
          <a:p>
            <a:pPr lvl="1"/>
            <a:r>
              <a:rPr lang="en-US" b="1" dirty="0" smtClean="0"/>
              <a:t>Determine </a:t>
            </a:r>
            <a:r>
              <a:rPr lang="en-US" b="1" dirty="0" smtClean="0"/>
              <a:t>risk </a:t>
            </a:r>
            <a:r>
              <a:rPr lang="en-US" b="1" dirty="0" smtClean="0"/>
              <a:t>drivers</a:t>
            </a:r>
          </a:p>
          <a:p>
            <a:pPr lvl="1"/>
            <a:r>
              <a:rPr lang="en-US" b="1" dirty="0" smtClean="0"/>
              <a:t>Determine </a:t>
            </a:r>
            <a:r>
              <a:rPr lang="en-US" b="1" dirty="0" smtClean="0"/>
              <a:t>source of </a:t>
            </a:r>
            <a:r>
              <a:rPr lang="en-US" b="1" dirty="0" smtClean="0"/>
              <a:t>risks</a:t>
            </a:r>
          </a:p>
          <a:p>
            <a:pPr lvl="1"/>
            <a:r>
              <a:rPr lang="en-US" b="1" dirty="0" smtClean="0"/>
              <a:t>Estimate </a:t>
            </a:r>
            <a:r>
              <a:rPr lang="en-US" b="1" dirty="0" smtClean="0"/>
              <a:t>risk </a:t>
            </a:r>
            <a:r>
              <a:rPr lang="en-US" b="1" dirty="0" smtClean="0"/>
              <a:t>exposure</a:t>
            </a:r>
          </a:p>
          <a:p>
            <a:pPr lvl="1"/>
            <a:r>
              <a:rPr lang="en-US" b="1" dirty="0" smtClean="0"/>
              <a:t>Evaluate </a:t>
            </a:r>
            <a:r>
              <a:rPr lang="en-US" b="1" dirty="0" smtClean="0"/>
              <a:t>against </a:t>
            </a:r>
            <a:r>
              <a:rPr lang="en-US" b="1" dirty="0" smtClean="0"/>
              <a:t>criteria</a:t>
            </a:r>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r>
              <a:rPr lang="en-US" b="1" dirty="0" smtClean="0"/>
              <a:t>Risk </a:t>
            </a:r>
            <a:r>
              <a:rPr lang="en-US" b="1" dirty="0" smtClean="0"/>
              <a:t>Planning</a:t>
            </a:r>
          </a:p>
          <a:p>
            <a:pPr lvl="1"/>
            <a:r>
              <a:rPr lang="en-US" dirty="0" smtClean="0"/>
              <a:t>	</a:t>
            </a:r>
            <a:r>
              <a:rPr lang="en-US" b="1" dirty="0" smtClean="0"/>
              <a:t>Risk avoidance</a:t>
            </a:r>
          </a:p>
          <a:p>
            <a:pPr lvl="1"/>
            <a:r>
              <a:rPr lang="en-US" b="1" dirty="0" smtClean="0"/>
              <a:t> </a:t>
            </a:r>
            <a:r>
              <a:rPr lang="en-US" b="1" dirty="0" smtClean="0"/>
              <a:t> Risk minimization</a:t>
            </a:r>
          </a:p>
          <a:p>
            <a:pPr lvl="1"/>
            <a:r>
              <a:rPr lang="en-US" b="1" dirty="0" smtClean="0"/>
              <a:t> </a:t>
            </a:r>
            <a:r>
              <a:rPr lang="en-US" b="1" dirty="0" smtClean="0"/>
              <a:t> Risk </a:t>
            </a:r>
            <a:r>
              <a:rPr lang="en-US" b="1" dirty="0" smtClean="0"/>
              <a:t>Contingency </a:t>
            </a:r>
            <a:r>
              <a:rPr lang="en-US" b="1" dirty="0" smtClean="0"/>
              <a:t>Plans</a:t>
            </a:r>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gn="ctr">
              <a:buNone/>
            </a:pPr>
            <a:endParaRPr lang="en-US" sz="9600" b="1" dirty="0" smtClean="0"/>
          </a:p>
          <a:p>
            <a:pPr algn="ctr">
              <a:buNone/>
            </a:pPr>
            <a:r>
              <a:rPr lang="en-US" sz="9600" b="1" dirty="0" smtClean="0"/>
              <a:t>END </a:t>
            </a:r>
            <a:r>
              <a:rPr lang="en-US" sz="9600" b="1" dirty="0" smtClean="0"/>
              <a:t>OF </a:t>
            </a:r>
            <a:r>
              <a:rPr lang="en-US" sz="9600" b="1" dirty="0" smtClean="0"/>
              <a:t>UNIT-5</a:t>
            </a:r>
          </a:p>
          <a:p>
            <a:pPr algn="ctr">
              <a:buNone/>
            </a:pPr>
            <a:endParaRPr lang="en-US" sz="4800" b="1" dirty="0" smtClean="0"/>
          </a:p>
          <a:p>
            <a:pPr algn="ctr">
              <a:buNone/>
            </a:pPr>
            <a:endParaRPr lang="en-US" sz="4800" b="1" dirty="0" smtClean="0"/>
          </a:p>
          <a:p>
            <a:pPr algn="ctr">
              <a:buNone/>
            </a:pPr>
            <a:r>
              <a:rPr lang="en-US" sz="4800" b="1" dirty="0" smtClean="0"/>
              <a:t>****All the Best****</a:t>
            </a:r>
            <a:endParaRPr lang="en-US" sz="48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Maintenance Process</a:t>
            </a:r>
            <a:endParaRPr lang="en-US" dirty="0"/>
          </a:p>
        </p:txBody>
      </p:sp>
      <p:pic>
        <p:nvPicPr>
          <p:cNvPr id="3076" name="Picture 4"/>
          <p:cNvPicPr>
            <a:picLocks noGrp="1" noChangeAspect="1" noChangeArrowheads="1"/>
          </p:cNvPicPr>
          <p:nvPr>
            <p:ph idx="1"/>
          </p:nvPr>
        </p:nvPicPr>
        <p:blipFill>
          <a:blip r:embed="rId2" cstate="print"/>
          <a:srcRect/>
          <a:stretch>
            <a:fillRect/>
          </a:stretch>
        </p:blipFill>
        <p:spPr bwMode="auto">
          <a:xfrm>
            <a:off x="762000" y="1219200"/>
            <a:ext cx="7010400" cy="563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lgn="just"/>
            <a:r>
              <a:rPr lang="en-US" b="1" dirty="0" smtClean="0"/>
              <a:t>Program Understanding</a:t>
            </a:r>
          </a:p>
          <a:p>
            <a:pPr algn="just">
              <a:buNone/>
            </a:pPr>
            <a:r>
              <a:rPr lang="en-US" dirty="0" smtClean="0"/>
              <a:t>	The first phase consists of analyzing the program in order to understand.</a:t>
            </a:r>
          </a:p>
          <a:p>
            <a:pPr algn="just"/>
            <a:endParaRPr lang="en-US" b="1" dirty="0" smtClean="0"/>
          </a:p>
          <a:p>
            <a:pPr algn="just"/>
            <a:r>
              <a:rPr lang="en-US" b="1" dirty="0" smtClean="0"/>
              <a:t> Generating Particular Maintenance Proposal</a:t>
            </a:r>
          </a:p>
          <a:p>
            <a:pPr algn="just">
              <a:buNone/>
            </a:pPr>
            <a:r>
              <a:rPr lang="en-US" dirty="0" smtClean="0"/>
              <a:t>	The second phase consists of generating a particular maintenance proposal to accomplish the implementation of the maintenance objective.</a:t>
            </a:r>
          </a:p>
          <a:p>
            <a:pPr algn="just">
              <a:buNone/>
            </a:pPr>
            <a:endParaRPr lang="en-US" dirty="0" smtClean="0"/>
          </a:p>
          <a:p>
            <a:pPr algn="just"/>
            <a:r>
              <a:rPr lang="en-US" b="1" dirty="0" smtClean="0"/>
              <a:t> Ripple Effect</a:t>
            </a:r>
          </a:p>
          <a:p>
            <a:pPr algn="just">
              <a:buNone/>
            </a:pPr>
            <a:r>
              <a:rPr lang="en-US" dirty="0" smtClean="0"/>
              <a:t>	The third phase consists of accounting for all of the ripple effect as a consequence of program modifications.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lgn="just"/>
            <a:r>
              <a:rPr lang="en-US" b="1" dirty="0" smtClean="0"/>
              <a:t>Modified Program Testing</a:t>
            </a:r>
          </a:p>
          <a:p>
            <a:pPr algn="just">
              <a:buNone/>
            </a:pPr>
            <a:r>
              <a:rPr lang="en-US" dirty="0" smtClean="0"/>
              <a:t>	The fourth phase consists of testing the modified program to ensure that the modified program has at least the same reliability level as before.</a:t>
            </a:r>
          </a:p>
          <a:p>
            <a:pPr algn="just">
              <a:buNone/>
            </a:pPr>
            <a:endParaRPr lang="en-US" dirty="0" smtClean="0"/>
          </a:p>
          <a:p>
            <a:pPr algn="just"/>
            <a:r>
              <a:rPr lang="en-US" b="1" dirty="0" smtClean="0"/>
              <a:t> Maintainability</a:t>
            </a:r>
          </a:p>
          <a:p>
            <a:pPr algn="just">
              <a:buNone/>
            </a:pPr>
            <a:r>
              <a:rPr lang="en-US" dirty="0" smtClean="0"/>
              <a:t>	Each of these four phases and their associated software quality attributes are critical to the maintenance process. All of these factors must be combined to form maintainability.</a:t>
            </a:r>
          </a:p>
          <a:p>
            <a:pPr algn="just">
              <a:buNone/>
            </a:pPr>
            <a:r>
              <a:rPr lang="en-US" dirty="0" smtClean="0"/>
              <a:t>	</a:t>
            </a:r>
            <a:r>
              <a:rPr lang="en-US" b="1" dirty="0" smtClean="0"/>
              <a:t>How easy is to maintain a program depends on how easy is to understand it.</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MAINTENANCE</a:t>
            </a:r>
            <a:endParaRPr lang="en-US" dirty="0"/>
          </a:p>
        </p:txBody>
      </p:sp>
      <p:sp>
        <p:nvSpPr>
          <p:cNvPr id="3" name="Content Placeholder 2"/>
          <p:cNvSpPr>
            <a:spLocks noGrp="1"/>
          </p:cNvSpPr>
          <p:nvPr>
            <p:ph idx="1"/>
          </p:nvPr>
        </p:nvSpPr>
        <p:spPr/>
        <p:txBody>
          <a:bodyPr>
            <a:normAutofit/>
          </a:bodyPr>
          <a:lstStyle/>
          <a:p>
            <a:r>
              <a:rPr lang="en-US" dirty="0" smtClean="0"/>
              <a:t>To estimate maintenance cost, two models have been proposed. They are:</a:t>
            </a:r>
          </a:p>
          <a:p>
            <a:pPr marL="514350" indent="-514350">
              <a:buAutoNum type="arabicPeriod"/>
            </a:pPr>
            <a:r>
              <a:rPr lang="en-US" dirty="0" err="1" smtClean="0"/>
              <a:t>Belady</a:t>
            </a:r>
            <a:r>
              <a:rPr lang="en-US" dirty="0" smtClean="0"/>
              <a:t> and Lehman model</a:t>
            </a:r>
          </a:p>
          <a:p>
            <a:pPr marL="514350" indent="-514350">
              <a:buAutoNum type="arabicPeriod"/>
            </a:pPr>
            <a:r>
              <a:rPr lang="en-US" dirty="0" smtClean="0"/>
              <a:t>Boehm model</a:t>
            </a:r>
          </a:p>
          <a:p>
            <a:pPr marL="514350" indent="-514350">
              <a:buAutoNum type="arabicPeriod"/>
            </a:pP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err="1" smtClean="0"/>
              <a:t>Belady</a:t>
            </a:r>
            <a:r>
              <a:rPr lang="en-US" dirty="0" smtClean="0"/>
              <a:t> and Lehman Model</a:t>
            </a:r>
            <a:br>
              <a:rPr lang="en-US" dirty="0" smtClean="0"/>
            </a:b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895600" y="3505200"/>
            <a:ext cx="2152650" cy="685800"/>
          </a:xfrm>
          <a:prstGeom prst="rect">
            <a:avLst/>
          </a:prstGeom>
          <a:noFill/>
          <a:ln w="9525">
            <a:noFill/>
            <a:miter lim="800000"/>
            <a:headEnd/>
            <a:tailEnd/>
          </a:ln>
          <a:effectLst/>
        </p:spPr>
      </p:pic>
      <p:sp>
        <p:nvSpPr>
          <p:cNvPr id="5" name="Rectangle 4"/>
          <p:cNvSpPr/>
          <p:nvPr/>
        </p:nvSpPr>
        <p:spPr>
          <a:xfrm>
            <a:off x="381000" y="1752600"/>
            <a:ext cx="8382000" cy="1569660"/>
          </a:xfrm>
          <a:prstGeom prst="rect">
            <a:avLst/>
          </a:prstGeom>
        </p:spPr>
        <p:txBody>
          <a:bodyPr wrap="square">
            <a:spAutoFit/>
          </a:bodyPr>
          <a:lstStyle/>
          <a:p>
            <a:pPr algn="just"/>
            <a:r>
              <a:rPr lang="en-US" sz="2400" dirty="0" smtClean="0"/>
              <a:t>This model indicates that the </a:t>
            </a:r>
            <a:r>
              <a:rPr lang="en-US" sz="2400" b="1" dirty="0" smtClean="0"/>
              <a:t>effort and cost can increase exponentially if poor Software development approach is used </a:t>
            </a:r>
            <a:r>
              <a:rPr lang="en-US" sz="2400" dirty="0" smtClean="0"/>
              <a:t>&amp; the person or group that used the approach is no longer available to perform maintenance.  The basic equation is given by: </a:t>
            </a:r>
            <a:endParaRPr lang="en-US" sz="2400" dirty="0"/>
          </a:p>
        </p:txBody>
      </p:sp>
      <p:sp>
        <p:nvSpPr>
          <p:cNvPr id="6" name="Rectangle 5"/>
          <p:cNvSpPr/>
          <p:nvPr/>
        </p:nvSpPr>
        <p:spPr>
          <a:xfrm>
            <a:off x="533400" y="4343400"/>
            <a:ext cx="8305800" cy="2246769"/>
          </a:xfrm>
          <a:prstGeom prst="rect">
            <a:avLst/>
          </a:prstGeom>
        </p:spPr>
        <p:txBody>
          <a:bodyPr wrap="square">
            <a:spAutoFit/>
          </a:bodyPr>
          <a:lstStyle/>
          <a:p>
            <a:r>
              <a:rPr lang="en-US" sz="2000" dirty="0" smtClean="0"/>
              <a:t>Where,</a:t>
            </a:r>
          </a:p>
          <a:p>
            <a:r>
              <a:rPr lang="en-US" sz="2000" dirty="0" smtClean="0"/>
              <a:t>M : Total effort expended</a:t>
            </a:r>
          </a:p>
          <a:p>
            <a:r>
              <a:rPr lang="en-US" sz="2000" dirty="0" smtClean="0"/>
              <a:t>P : Productive effort that involves analysis, design, coding, testing and evaluation.</a:t>
            </a:r>
          </a:p>
          <a:p>
            <a:r>
              <a:rPr lang="en-US" sz="2000" dirty="0" smtClean="0"/>
              <a:t>K : An empirically determined constant.</a:t>
            </a:r>
          </a:p>
          <a:p>
            <a:r>
              <a:rPr lang="en-US" sz="2000" dirty="0" smtClean="0"/>
              <a:t>c : Complexity measure due to lack of good design and documentation.</a:t>
            </a:r>
          </a:p>
          <a:p>
            <a:r>
              <a:rPr lang="en-US" sz="2000" dirty="0" smtClean="0"/>
              <a:t>d : Degree to which maintenance team is familiar with the software.</a:t>
            </a: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Example</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381000" y="1752600"/>
            <a:ext cx="8229600" cy="32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pic>
        <p:nvPicPr>
          <p:cNvPr id="4099" name="Picture 3"/>
          <p:cNvPicPr>
            <a:picLocks noGrp="1" noChangeAspect="1" noChangeArrowheads="1"/>
          </p:cNvPicPr>
          <p:nvPr>
            <p:ph idx="1"/>
          </p:nvPr>
        </p:nvPicPr>
        <p:blipFill>
          <a:blip r:embed="rId2" cstate="print"/>
          <a:srcRect/>
          <a:stretch>
            <a:fillRect/>
          </a:stretch>
        </p:blipFill>
        <p:spPr bwMode="auto">
          <a:xfrm>
            <a:off x="457200" y="1679584"/>
            <a:ext cx="8229600" cy="43671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Boehm Model</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04800" y="1371600"/>
            <a:ext cx="8534400" cy="5229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Software maintenance is the last stage of s/w life cycle .</a:t>
            </a:r>
          </a:p>
          <a:p>
            <a:pPr algn="just"/>
            <a:r>
              <a:rPr lang="en-US" dirty="0" smtClean="0"/>
              <a:t>After the product has been released, the maintenance phase keeps the s/w up to date with environment changes &amp; changing user requirements. </a:t>
            </a:r>
          </a:p>
          <a:p>
            <a:pPr algn="just"/>
            <a:r>
              <a:rPr lang="en-US" dirty="0" smtClean="0"/>
              <a:t>It consumes about 40-70% of the cost of the entire life cycle. </a:t>
            </a:r>
          </a:p>
          <a:p>
            <a:pPr algn="just"/>
            <a:r>
              <a:rPr lang="en-US" dirty="0" smtClean="0"/>
              <a:t>Maintenance can only happen efficiently if the earlier phases are done properly.</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457200" y="1981200"/>
            <a:ext cx="8229600" cy="251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304800" y="1752600"/>
            <a:ext cx="8001000" cy="4533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Re-engineering</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Re-engineering means to </a:t>
            </a:r>
            <a:r>
              <a:rPr lang="en-US" b="1" dirty="0" smtClean="0"/>
              <a:t>re-implement systems to make more maintainable. </a:t>
            </a:r>
          </a:p>
          <a:p>
            <a:pPr algn="just"/>
            <a:r>
              <a:rPr lang="en-US" dirty="0" smtClean="0"/>
              <a:t>In this, the functionality &amp; architecture of the system remains the same but it includes redocumenting, organizing, modifying &amp; updating the system.</a:t>
            </a:r>
          </a:p>
          <a:p>
            <a:pPr algn="just"/>
            <a:r>
              <a:rPr lang="en-US" dirty="0" smtClean="0"/>
              <a:t>When re-engineering principles are applied to business process then it is called </a:t>
            </a:r>
            <a:r>
              <a:rPr lang="en-US" b="1" dirty="0" smtClean="0"/>
              <a:t>Business Process Reengineering (BPR).</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in Re-engineering </a:t>
            </a:r>
            <a:endParaRPr lang="en-US" dirty="0"/>
          </a:p>
        </p:txBody>
      </p:sp>
      <p:sp>
        <p:nvSpPr>
          <p:cNvPr id="3" name="Content Placeholder 2"/>
          <p:cNvSpPr>
            <a:spLocks noGrp="1"/>
          </p:cNvSpPr>
          <p:nvPr>
            <p:ph idx="1"/>
          </p:nvPr>
        </p:nvSpPr>
        <p:spPr/>
        <p:txBody>
          <a:bodyPr/>
          <a:lstStyle/>
          <a:p>
            <a:r>
              <a:rPr lang="en-US" dirty="0" smtClean="0"/>
              <a:t>The steps involved in re-engineering are-</a:t>
            </a:r>
          </a:p>
          <a:p>
            <a:pPr lvl="1"/>
            <a:r>
              <a:rPr lang="en-US" dirty="0" smtClean="0"/>
              <a:t>Goal setting</a:t>
            </a:r>
          </a:p>
          <a:p>
            <a:pPr lvl="1"/>
            <a:r>
              <a:rPr lang="en-US" dirty="0" smtClean="0"/>
              <a:t>Critical analysis of existing scenario such as process, task, design, methods etc.</a:t>
            </a:r>
          </a:p>
          <a:p>
            <a:pPr lvl="1"/>
            <a:r>
              <a:rPr lang="en-US" dirty="0" smtClean="0"/>
              <a:t>Identifying the problems &amp; solving them by new innovative thinking.</a:t>
            </a:r>
          </a:p>
          <a:p>
            <a:pPr lvl="1">
              <a:buNone/>
            </a:pPr>
            <a:endParaRPr lang="en-US" dirty="0" smtClean="0"/>
          </a:p>
          <a:p>
            <a:pPr lvl="1">
              <a:buNone/>
            </a:pPr>
            <a:r>
              <a:rPr lang="en-US" dirty="0" smtClean="0"/>
              <a:t>	In other words, it uses new technology to gain a significant breakthrough improvement.</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RE-Engineering</a:t>
            </a:r>
            <a:endParaRPr lang="en-US" dirty="0"/>
          </a:p>
        </p:txBody>
      </p:sp>
      <p:sp>
        <p:nvSpPr>
          <p:cNvPr id="3" name="Content Placeholder 2"/>
          <p:cNvSpPr>
            <a:spLocks noGrp="1"/>
          </p:cNvSpPr>
          <p:nvPr>
            <p:ph idx="1"/>
          </p:nvPr>
        </p:nvSpPr>
        <p:spPr/>
        <p:txBody>
          <a:bodyPr>
            <a:normAutofit/>
          </a:bodyPr>
          <a:lstStyle/>
          <a:p>
            <a:pPr algn="just"/>
            <a:r>
              <a:rPr lang="en-US" dirty="0" smtClean="0"/>
              <a:t>The principles of re-engineering when applied to s/w development processes , it is called s/w reengineering.</a:t>
            </a:r>
          </a:p>
          <a:p>
            <a:pPr algn="just"/>
            <a:r>
              <a:rPr lang="en-US" dirty="0" smtClean="0"/>
              <a:t>Acc to </a:t>
            </a:r>
            <a:r>
              <a:rPr lang="en-US" b="1" dirty="0" smtClean="0"/>
              <a:t>IBM user group guide, “</a:t>
            </a:r>
            <a:r>
              <a:rPr lang="en-US" dirty="0" smtClean="0"/>
              <a:t>the process of modifying the internal mechanism of a system or program or the data structures of a system or program without changing its functionality”.</a:t>
            </a:r>
          </a:p>
          <a:p>
            <a:pPr algn="just"/>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Software re-engineering is concerned with taking existing legacy systems and re-implementing them to make them more maintainable.</a:t>
            </a:r>
          </a:p>
          <a:p>
            <a:pPr algn="just"/>
            <a:r>
              <a:rPr lang="en-US" dirty="0" smtClean="0"/>
              <a:t>The critical distinction between re-engineering and new software development is the starting point for the development as shown in Fig</a:t>
            </a:r>
          </a:p>
          <a:p>
            <a:pPr algn="just">
              <a:buNone/>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3" name="Picture 3"/>
          <p:cNvPicPr>
            <a:picLocks noChangeAspect="1" noChangeArrowheads="1"/>
          </p:cNvPicPr>
          <p:nvPr/>
        </p:nvPicPr>
        <p:blipFill>
          <a:blip r:embed="rId2" cstate="print"/>
          <a:srcRect/>
          <a:stretch>
            <a:fillRect/>
          </a:stretch>
        </p:blipFill>
        <p:spPr bwMode="auto">
          <a:xfrm>
            <a:off x="609600" y="1828800"/>
            <a:ext cx="8201025"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The following suggestions may be useful for the modification of the legacy code:</a:t>
            </a:r>
          </a:p>
          <a:p>
            <a:endParaRPr lang="en-US" dirty="0" smtClean="0"/>
          </a:p>
          <a:p>
            <a:pPr lvl="1"/>
            <a:r>
              <a:rPr lang="en-US" dirty="0" smtClean="0"/>
              <a:t>Study code well before attempting changes</a:t>
            </a:r>
          </a:p>
          <a:p>
            <a:pPr lvl="1"/>
            <a:r>
              <a:rPr lang="en-US" dirty="0" smtClean="0"/>
              <a:t>Concentrate on overall control flow and not coding</a:t>
            </a:r>
          </a:p>
          <a:p>
            <a:pPr lvl="1"/>
            <a:r>
              <a:rPr lang="en-US" dirty="0" smtClean="0"/>
              <a:t>Heavily comment internal code.</a:t>
            </a:r>
          </a:p>
          <a:p>
            <a:pPr lvl="1"/>
            <a:r>
              <a:rPr lang="en-US" dirty="0" smtClean="0"/>
              <a:t>Create Cross References</a:t>
            </a:r>
          </a:p>
          <a:p>
            <a:pPr lvl="1"/>
            <a:r>
              <a:rPr lang="en-US" dirty="0" smtClean="0"/>
              <a:t>Build Symbol tables</a:t>
            </a:r>
          </a:p>
          <a:p>
            <a:pPr lvl="1"/>
            <a:r>
              <a:rPr lang="en-US" dirty="0" smtClean="0"/>
              <a:t>Use own variables, constants and declarations to localize the effect</a:t>
            </a:r>
          </a:p>
          <a:p>
            <a:pPr lvl="1"/>
            <a:r>
              <a:rPr lang="en-US" dirty="0" smtClean="0"/>
              <a:t>Keep detailed maintenance document</a:t>
            </a:r>
          </a:p>
          <a:p>
            <a:pPr lvl="1"/>
            <a:r>
              <a:rPr lang="en-US" dirty="0" smtClean="0"/>
              <a:t>Use modern design techniques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Code Translation</a:t>
            </a:r>
            <a:endParaRPr lang="en-US" dirty="0"/>
          </a:p>
        </p:txBody>
      </p:sp>
      <p:sp>
        <p:nvSpPr>
          <p:cNvPr id="3" name="Content Placeholder 2"/>
          <p:cNvSpPr>
            <a:spLocks noGrp="1"/>
          </p:cNvSpPr>
          <p:nvPr>
            <p:ph idx="1"/>
          </p:nvPr>
        </p:nvSpPr>
        <p:spPr/>
        <p:txBody>
          <a:bodyPr>
            <a:noAutofit/>
          </a:bodyPr>
          <a:lstStyle/>
          <a:p>
            <a:pPr algn="just">
              <a:buNone/>
            </a:pPr>
            <a:r>
              <a:rPr lang="en-US" sz="2400" b="1" dirty="0" smtClean="0"/>
              <a:t>1. Hardware platform update: </a:t>
            </a:r>
            <a:r>
              <a:rPr lang="en-US" sz="2400" dirty="0" smtClean="0"/>
              <a:t>The organization may wish to change its standard hardware platform. Compilers for the original language may not be available on the new platform.</a:t>
            </a:r>
          </a:p>
          <a:p>
            <a:pPr algn="just">
              <a:buNone/>
            </a:pPr>
            <a:endParaRPr lang="en-US" sz="2400" b="1" dirty="0" smtClean="0"/>
          </a:p>
          <a:p>
            <a:pPr algn="just">
              <a:buNone/>
            </a:pPr>
            <a:r>
              <a:rPr lang="en-US" sz="2400" b="1" dirty="0" smtClean="0"/>
              <a:t>2. Staff Skill Shortages: </a:t>
            </a:r>
            <a:r>
              <a:rPr lang="en-US" sz="2400" dirty="0" smtClean="0"/>
              <a:t>There may be lack of trained maintenance staff for the original language. This is a particular problem where programs were written in some non standard language that has now gone out of general use.</a:t>
            </a:r>
          </a:p>
          <a:p>
            <a:pPr algn="just">
              <a:buNone/>
            </a:pPr>
            <a:endParaRPr lang="en-US" sz="2400" b="1" dirty="0" smtClean="0"/>
          </a:p>
          <a:p>
            <a:pPr algn="just">
              <a:buNone/>
            </a:pPr>
            <a:r>
              <a:rPr lang="en-US" sz="2400" b="1" dirty="0" smtClean="0"/>
              <a:t>3. Organizational policy changes: </a:t>
            </a:r>
            <a:r>
              <a:rPr lang="en-US" sz="2400" dirty="0" smtClean="0"/>
              <a:t>An organization may decide to standardize on a particular language to minimize its support software costs. Maintaining many versions of old compilers can be very expensive.</a:t>
            </a: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Restructuring</a:t>
            </a:r>
            <a:endParaRPr lang="en-US" dirty="0"/>
          </a:p>
        </p:txBody>
      </p:sp>
      <p:sp>
        <p:nvSpPr>
          <p:cNvPr id="3" name="Content Placeholder 2"/>
          <p:cNvSpPr>
            <a:spLocks noGrp="1"/>
          </p:cNvSpPr>
          <p:nvPr>
            <p:ph idx="1"/>
          </p:nvPr>
        </p:nvSpPr>
        <p:spPr/>
        <p:txBody>
          <a:bodyPr>
            <a:normAutofit fontScale="92500" lnSpcReduction="10000"/>
          </a:bodyPr>
          <a:lstStyle/>
          <a:p>
            <a:pPr algn="just">
              <a:buNone/>
            </a:pPr>
            <a:r>
              <a:rPr lang="en-US" b="1" dirty="0" smtClean="0"/>
              <a:t>1. Control flow driven restructuring: </a:t>
            </a:r>
            <a:r>
              <a:rPr lang="en-US" dirty="0" smtClean="0"/>
              <a:t>This involves the imposition of a clear control structure within the source code and can be either inter modular or intra modular in nature.</a:t>
            </a:r>
          </a:p>
          <a:p>
            <a:pPr>
              <a:buNone/>
            </a:pPr>
            <a:endParaRPr lang="en-US" b="1" dirty="0" smtClean="0"/>
          </a:p>
          <a:p>
            <a:pPr algn="just">
              <a:buNone/>
            </a:pPr>
            <a:r>
              <a:rPr lang="en-US" b="1" dirty="0" smtClean="0"/>
              <a:t>2. Efficiency driven restructuring: </a:t>
            </a:r>
            <a:r>
              <a:rPr lang="en-US" dirty="0" smtClean="0"/>
              <a:t>This involves restructuring a </a:t>
            </a:r>
            <a:r>
              <a:rPr lang="en-US" b="1" dirty="0" smtClean="0"/>
              <a:t>function or algorithm </a:t>
            </a:r>
            <a:r>
              <a:rPr lang="en-US" dirty="0" smtClean="0"/>
              <a:t>to make it more efficient. A simple example is the replacement of an IF-THEN-ELSE-IF-ELSE construct with a CASE construct.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SOFTWARE AS AN EVOLUTIONARY ENTITY</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t>Software Maintenance includes </a:t>
            </a:r>
            <a:r>
              <a:rPr lang="en-US" b="1" dirty="0" smtClean="0"/>
              <a:t>error correction, enhancements of capabilities, deletion of obsolete capabilities &amp; optimization. </a:t>
            </a:r>
            <a:endParaRPr lang="en-US" dirty="0" smtClean="0"/>
          </a:p>
          <a:p>
            <a:pPr algn="just"/>
            <a:r>
              <a:rPr lang="en-US" dirty="0" smtClean="0"/>
              <a:t>As changes cannot be avoided, we should develop mechanism for evaluating, controlling &amp; making modifications. </a:t>
            </a:r>
          </a:p>
          <a:p>
            <a:pPr algn="just"/>
            <a:r>
              <a:rPr lang="en-US" dirty="0" smtClean="0"/>
              <a:t>Hence any work done to change the s/w after its operation is considered to be a maintenance work.</a:t>
            </a:r>
          </a:p>
          <a:p>
            <a:pPr algn="just"/>
            <a:r>
              <a:rPr lang="en-US" dirty="0" smtClean="0"/>
              <a:t>The term “evolution” has been used with reference to s/w since 1960’s to signify the growth dynamics of s/w.</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7" name="Picture 3"/>
          <p:cNvPicPr>
            <a:picLocks noChangeAspect="1" noChangeArrowheads="1"/>
          </p:cNvPicPr>
          <p:nvPr/>
        </p:nvPicPr>
        <p:blipFill>
          <a:blip r:embed="rId2" cstate="print"/>
          <a:srcRect/>
          <a:stretch>
            <a:fillRect/>
          </a:stretch>
        </p:blipFill>
        <p:spPr bwMode="auto">
          <a:xfrm>
            <a:off x="457200" y="1981200"/>
            <a:ext cx="8229600" cy="3933825"/>
          </a:xfrm>
          <a:prstGeom prst="rect">
            <a:avLst/>
          </a:prstGeom>
          <a:noFill/>
          <a:ln w="9525">
            <a:noFill/>
            <a:miter lim="800000"/>
            <a:headEnd/>
            <a:tailEnd/>
          </a:ln>
          <a:effectLst/>
        </p:spPr>
      </p:pic>
      <p:pic>
        <p:nvPicPr>
          <p:cNvPr id="16389" name="Picture 5"/>
          <p:cNvPicPr>
            <a:picLocks noChangeAspect="1" noChangeArrowheads="1"/>
          </p:cNvPicPr>
          <p:nvPr/>
        </p:nvPicPr>
        <p:blipFill>
          <a:blip r:embed="rId3" cstate="print"/>
          <a:srcRect/>
          <a:stretch>
            <a:fillRect/>
          </a:stretch>
        </p:blipFill>
        <p:spPr bwMode="auto">
          <a:xfrm>
            <a:off x="3048000" y="5943600"/>
            <a:ext cx="3048000" cy="438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buNone/>
            </a:pPr>
            <a:r>
              <a:rPr lang="en-US" b="1" dirty="0" smtClean="0"/>
              <a:t>3. Adaption driven restructuring: </a:t>
            </a:r>
            <a:r>
              <a:rPr lang="en-US" dirty="0" smtClean="0"/>
              <a:t>This involves </a:t>
            </a:r>
            <a:r>
              <a:rPr lang="en-US" b="1" dirty="0" smtClean="0"/>
              <a:t>changing the coding style </a:t>
            </a:r>
            <a:r>
              <a:rPr lang="en-US" dirty="0" smtClean="0"/>
              <a:t>in order to adapt the program to a new programming language or new operating environment, for instance changing an imperative program in PASCAL into a functional program in LISP.</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Re-engineering</a:t>
            </a:r>
            <a:endParaRPr lang="en-US" dirty="0"/>
          </a:p>
        </p:txBody>
      </p:sp>
      <p:sp>
        <p:nvSpPr>
          <p:cNvPr id="3" name="Content Placeholder 2"/>
          <p:cNvSpPr>
            <a:spLocks noGrp="1"/>
          </p:cNvSpPr>
          <p:nvPr>
            <p:ph idx="1"/>
          </p:nvPr>
        </p:nvSpPr>
        <p:spPr/>
        <p:txBody>
          <a:bodyPr/>
          <a:lstStyle/>
          <a:p>
            <a:r>
              <a:rPr lang="en-US" dirty="0" smtClean="0"/>
              <a:t>Lower costs</a:t>
            </a:r>
          </a:p>
          <a:p>
            <a:r>
              <a:rPr lang="en-US" dirty="0" smtClean="0"/>
              <a:t>Lower risks</a:t>
            </a:r>
          </a:p>
          <a:p>
            <a:r>
              <a:rPr lang="en-US" dirty="0" smtClean="0"/>
              <a:t>Better use of existing staff</a:t>
            </a:r>
          </a:p>
          <a:p>
            <a:r>
              <a:rPr lang="en-US" dirty="0" smtClean="0"/>
              <a:t>Incremental development</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 of Re-engineering</a:t>
            </a:r>
            <a:endParaRPr lang="en-US" dirty="0"/>
          </a:p>
        </p:txBody>
      </p:sp>
      <p:sp>
        <p:nvSpPr>
          <p:cNvPr id="3" name="Content Placeholder 2"/>
          <p:cNvSpPr>
            <a:spLocks noGrp="1"/>
          </p:cNvSpPr>
          <p:nvPr>
            <p:ph idx="1"/>
          </p:nvPr>
        </p:nvSpPr>
        <p:spPr/>
        <p:txBody>
          <a:bodyPr/>
          <a:lstStyle/>
          <a:p>
            <a:pPr algn="just"/>
            <a:r>
              <a:rPr lang="en-US" dirty="0" smtClean="0"/>
              <a:t>Major architectural changes or radical reorganizing of the system data management has to be done manually.</a:t>
            </a:r>
          </a:p>
          <a:p>
            <a:pPr algn="just"/>
            <a:r>
              <a:rPr lang="en-US" dirty="0" smtClean="0"/>
              <a:t>Re-engineered system is not likely to be as maintainable as a new system developed using modern  s/w engineering methods.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Reverse Engineering</a:t>
            </a:r>
            <a:endParaRPr lang="en-US" dirty="0"/>
          </a:p>
        </p:txBody>
      </p:sp>
      <p:sp>
        <p:nvSpPr>
          <p:cNvPr id="3" name="Content Placeholder 2"/>
          <p:cNvSpPr>
            <a:spLocks noGrp="1"/>
          </p:cNvSpPr>
          <p:nvPr>
            <p:ph idx="1"/>
          </p:nvPr>
        </p:nvSpPr>
        <p:spPr/>
        <p:txBody>
          <a:bodyPr/>
          <a:lstStyle/>
          <a:p>
            <a:r>
              <a:rPr lang="en-US" dirty="0" smtClean="0"/>
              <a:t>Reverse engineering is the process followed in order to </a:t>
            </a:r>
            <a:r>
              <a:rPr lang="en-US" b="1" dirty="0" smtClean="0"/>
              <a:t>find difficult, </a:t>
            </a:r>
          </a:p>
          <a:p>
            <a:pPr>
              <a:buNone/>
            </a:pPr>
            <a:r>
              <a:rPr lang="en-US" b="1" dirty="0" smtClean="0"/>
              <a:t>	unknown and hidden </a:t>
            </a:r>
          </a:p>
          <a:p>
            <a:pPr>
              <a:buNone/>
            </a:pPr>
            <a:r>
              <a:rPr lang="en-US" b="1" dirty="0" smtClean="0"/>
              <a:t>	information about a </a:t>
            </a:r>
          </a:p>
          <a:p>
            <a:pPr>
              <a:buNone/>
            </a:pPr>
            <a:r>
              <a:rPr lang="en-US" b="1" dirty="0" smtClean="0"/>
              <a:t>	software system</a:t>
            </a:r>
            <a:r>
              <a:rPr lang="en-US" dirty="0" smtClean="0"/>
              <a:t>.</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800600" y="2362200"/>
            <a:ext cx="3971925" cy="395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Software reverse engineering is the </a:t>
            </a:r>
            <a:r>
              <a:rPr lang="en-US" b="1" dirty="0" smtClean="0"/>
              <a:t>process of recovering the design and the requirements specification</a:t>
            </a:r>
            <a:r>
              <a:rPr lang="en-US" dirty="0" smtClean="0"/>
              <a:t> of a product from an analysis of its code. </a:t>
            </a:r>
          </a:p>
          <a:p>
            <a:pPr algn="just"/>
            <a:r>
              <a:rPr lang="en-US" dirty="0" smtClean="0"/>
              <a:t>The </a:t>
            </a:r>
            <a:r>
              <a:rPr lang="en-US" b="1" dirty="0" smtClean="0"/>
              <a:t>purpose</a:t>
            </a:r>
            <a:r>
              <a:rPr lang="en-US" dirty="0" smtClean="0"/>
              <a:t> of reverse engineering is to </a:t>
            </a:r>
            <a:r>
              <a:rPr lang="en-US" b="1" dirty="0" smtClean="0"/>
              <a:t>facilitate maintenance work by improving the understandability of a system and to produce the necessary documents for a legacy system.</a:t>
            </a:r>
            <a:endParaRPr lang="en-US"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and Tasks</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The areas where reverse engineering is applicable include (but not limited to):</a:t>
            </a:r>
          </a:p>
          <a:p>
            <a:pPr algn="just"/>
            <a:endParaRPr lang="en-US" dirty="0" smtClean="0"/>
          </a:p>
          <a:p>
            <a:pPr algn="just">
              <a:buNone/>
            </a:pPr>
            <a:r>
              <a:rPr lang="en-US" dirty="0" smtClean="0"/>
              <a:t>1. Program comprehension</a:t>
            </a:r>
          </a:p>
          <a:p>
            <a:pPr algn="just">
              <a:buNone/>
            </a:pPr>
            <a:r>
              <a:rPr lang="en-US" dirty="0" smtClean="0"/>
              <a:t>2. Redocumentation and/ or document generation</a:t>
            </a:r>
          </a:p>
          <a:p>
            <a:pPr algn="just">
              <a:buNone/>
            </a:pPr>
            <a:r>
              <a:rPr lang="en-US" dirty="0" smtClean="0"/>
              <a:t>3. Recovery of design approach and design details at any level of abstraction</a:t>
            </a:r>
          </a:p>
          <a:p>
            <a:pPr algn="just">
              <a:buNone/>
            </a:pPr>
            <a:r>
              <a:rPr lang="en-US" dirty="0" smtClean="0"/>
              <a:t>4. Identifying reusable components</a:t>
            </a:r>
          </a:p>
          <a:p>
            <a:pPr algn="just">
              <a:buNone/>
            </a:pPr>
            <a:r>
              <a:rPr lang="en-US" dirty="0" smtClean="0"/>
              <a:t>5. Identifying components that need restructuring</a:t>
            </a:r>
          </a:p>
          <a:p>
            <a:pPr algn="just">
              <a:buNone/>
            </a:pPr>
            <a:r>
              <a:rPr lang="en-US" dirty="0" smtClean="0"/>
              <a:t>6. Understanding high level system description</a:t>
            </a:r>
          </a:p>
          <a:p>
            <a:pPr algn="just">
              <a:buNone/>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57200" y="685800"/>
            <a:ext cx="8229600" cy="571500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96000"/>
          </a:xfrm>
        </p:spPr>
        <p:txBody>
          <a:bodyPr>
            <a:normAutofit fontScale="85000" lnSpcReduction="10000"/>
          </a:bodyPr>
          <a:lstStyle/>
          <a:p>
            <a:pPr algn="just">
              <a:buNone/>
            </a:pPr>
            <a:r>
              <a:rPr lang="en-US" dirty="0" smtClean="0"/>
              <a:t>	The reverse engineering process is shown in fig. The process starts with an analysis phase. During this phase, the system is analyzed using automated tools to discover its structure. They add information to this, which they have collected by understanding the system. This information is maintained as a directed graph that is linked to the program source code.</a:t>
            </a:r>
          </a:p>
          <a:p>
            <a:pPr algn="just">
              <a:buNone/>
            </a:pPr>
            <a:endParaRPr lang="en-US" dirty="0" smtClean="0"/>
          </a:p>
          <a:p>
            <a:pPr algn="just">
              <a:buNone/>
            </a:pPr>
            <a:r>
              <a:rPr lang="en-US" dirty="0" smtClean="0"/>
              <a:t>	Information store browsers are used to compare the graph structure &amp; the code &amp; to annotate the graph with extra information. Documents of various types such as program &amp; data structure diagrams &amp; traceability matrices. Traceability matrices show where entities in the system are defined and referenced.</a:t>
            </a:r>
          </a:p>
          <a:p>
            <a:pPr algn="just">
              <a:buNone/>
            </a:pPr>
            <a:endParaRPr lang="en-US" dirty="0" smtClean="0"/>
          </a:p>
          <a:p>
            <a:pPr algn="just">
              <a:buNone/>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Reverse Engineering tasks</a:t>
            </a:r>
            <a:endParaRPr lang="en-US" dirty="0"/>
          </a:p>
        </p:txBody>
      </p:sp>
      <p:pic>
        <p:nvPicPr>
          <p:cNvPr id="13314" name="Picture 2"/>
          <p:cNvPicPr>
            <a:picLocks noGrp="1" noChangeAspect="1" noChangeArrowheads="1"/>
          </p:cNvPicPr>
          <p:nvPr>
            <p:ph idx="1"/>
          </p:nvPr>
        </p:nvPicPr>
        <p:blipFill>
          <a:blip r:embed="rId2" cstate="print"/>
          <a:srcRect/>
          <a:stretch>
            <a:fillRect/>
          </a:stretch>
        </p:blipFill>
        <p:spPr bwMode="auto">
          <a:xfrm>
            <a:off x="1600200" y="3124200"/>
            <a:ext cx="5887358" cy="3505200"/>
          </a:xfrm>
          <a:prstGeom prst="rect">
            <a:avLst/>
          </a:prstGeom>
          <a:noFill/>
          <a:ln w="9525">
            <a:noFill/>
            <a:miter lim="800000"/>
            <a:headEnd/>
            <a:tailEnd/>
          </a:ln>
          <a:effectLst/>
        </p:spPr>
      </p:pic>
      <p:sp>
        <p:nvSpPr>
          <p:cNvPr id="4" name="Title 1"/>
          <p:cNvSpPr txBox="1">
            <a:spLocks/>
          </p:cNvSpPr>
          <p:nvPr/>
        </p:nvSpPr>
        <p:spPr>
          <a:xfrm>
            <a:off x="304800" y="1981200"/>
            <a:ext cx="8382000" cy="304800"/>
          </a:xfrm>
          <a:prstGeom prst="rect">
            <a:avLst/>
          </a:prstGeom>
        </p:spPr>
        <p:txBody>
          <a:bodyPr vert="horz" lIns="91440" tIns="45720" rIns="91440" bIns="45720" rtlCol="0" anchor="ctr">
            <a:noAutofit/>
          </a:bodyPr>
          <a:lstStyle/>
          <a:p>
            <a:pPr algn="just"/>
            <a:r>
              <a:rPr lang="en-US" sz="2000" dirty="0" smtClean="0"/>
              <a:t>Reverse Engineering encompasses a wide array of tasks related to understanding and modifying software system. This array of tasks can be broken into a number of classes.</a:t>
            </a:r>
            <a:r>
              <a:rPr kumimoji="0" lang="en-US" sz="2000" b="0" i="0" u="none" strike="noStrike" kern="1200" cap="none" spc="0" normalizeH="0" baseline="0" noProof="0" dirty="0" smtClean="0">
                <a:ln>
                  <a:noFill/>
                </a:ln>
                <a:solidFill>
                  <a:schemeClr val="tx1"/>
                </a:solidFill>
                <a:effectLst/>
                <a:uLnTx/>
                <a:uFillTx/>
                <a:latin typeface="+mj-lt"/>
                <a:ea typeface="+mj-ea"/>
                <a:cs typeface="+mj-cs"/>
              </a:rPr>
              <a:t> Few of these are discussed below:</a:t>
            </a:r>
          </a:p>
          <a:p>
            <a:pPr algn="just"/>
            <a:endParaRPr kumimoji="0" lang="en-US" sz="20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lang="en-US" sz="2000" b="1" dirty="0" smtClean="0">
                <a:latin typeface="+mj-lt"/>
                <a:ea typeface="+mj-ea"/>
                <a:cs typeface="+mj-cs"/>
              </a:rPr>
              <a:t>1. </a:t>
            </a:r>
            <a:r>
              <a:rPr kumimoji="0" lang="en-US" sz="2000" b="1" i="0" u="none" strike="noStrike" kern="1200" cap="none" spc="0" normalizeH="0" baseline="0" noProof="0" dirty="0" smtClean="0">
                <a:ln>
                  <a:noFill/>
                </a:ln>
                <a:solidFill>
                  <a:schemeClr val="tx1"/>
                </a:solidFill>
                <a:effectLst/>
                <a:uLnTx/>
                <a:uFillTx/>
                <a:latin typeface="+mj-lt"/>
                <a:ea typeface="+mj-ea"/>
                <a:cs typeface="+mj-cs"/>
              </a:rPr>
              <a:t>Mapping between application and program domains</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SOFTWARE MAINTENANCE</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pPr algn="just"/>
            <a:r>
              <a:rPr lang="en-US" dirty="0" smtClean="0"/>
              <a:t>Software Maintenance is a very broad activity that </a:t>
            </a:r>
            <a:r>
              <a:rPr lang="en-US" b="1" dirty="0" smtClean="0"/>
              <a:t>includes error corrections, enhancements of capabilities, deletion of obsolete capabilities, and optimization</a:t>
            </a:r>
            <a:r>
              <a:rPr lang="en-US" dirty="0" smtClean="0"/>
              <a:t>.</a:t>
            </a:r>
          </a:p>
          <a:p>
            <a:pPr algn="just">
              <a:buNone/>
            </a:pPr>
            <a:endParaRPr lang="en-US" dirty="0" smtClean="0"/>
          </a:p>
          <a:p>
            <a:pPr algn="just"/>
            <a:r>
              <a:rPr lang="en-US" dirty="0" smtClean="0"/>
              <a:t>As per </a:t>
            </a:r>
            <a:r>
              <a:rPr lang="en-US" b="1" dirty="0" smtClean="0"/>
              <a:t>IEEE, </a:t>
            </a:r>
            <a:r>
              <a:rPr lang="en-US" dirty="0" smtClean="0"/>
              <a:t>it is a </a:t>
            </a:r>
            <a:r>
              <a:rPr lang="en-US" b="1" dirty="0" smtClean="0"/>
              <a:t>modification of s/w product after delivery</a:t>
            </a:r>
            <a:r>
              <a:rPr lang="en-US" dirty="0" smtClean="0"/>
              <a:t> to correct faults, to improve performance or other attributes or to adapt the product to a modified environment.</a:t>
            </a:r>
          </a:p>
          <a:p>
            <a:pPr algn="just"/>
            <a:endParaRPr lang="en-US" dirty="0" smtClean="0"/>
          </a:p>
          <a:p>
            <a:pPr algn="just"/>
            <a:r>
              <a:rPr lang="en-US" dirty="0" smtClean="0"/>
              <a:t>As per </a:t>
            </a:r>
            <a:r>
              <a:rPr lang="en-US" b="1" dirty="0" smtClean="0"/>
              <a:t>ISO, </a:t>
            </a:r>
            <a:r>
              <a:rPr lang="en-US" dirty="0" smtClean="0"/>
              <a:t> it is a </a:t>
            </a:r>
            <a:r>
              <a:rPr lang="en-US" b="1" dirty="0" smtClean="0"/>
              <a:t>set of activities performed when s/w undergoes modifications</a:t>
            </a:r>
            <a:r>
              <a:rPr lang="en-US" dirty="0" smtClean="0"/>
              <a:t> to code &amp; associated documentation due to a problem or the need for improvement or adaptation.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buNone/>
            </a:pPr>
            <a:r>
              <a:rPr lang="en-US" dirty="0" smtClean="0"/>
              <a:t>2.Mapping between concrete and abstract levels</a:t>
            </a:r>
          </a:p>
          <a:p>
            <a:pPr algn="just">
              <a:buNone/>
            </a:pPr>
            <a:r>
              <a:rPr lang="en-US" dirty="0" smtClean="0"/>
              <a:t>3. Rediscovering high level structures</a:t>
            </a:r>
          </a:p>
          <a:p>
            <a:pPr algn="just">
              <a:buNone/>
            </a:pPr>
            <a:r>
              <a:rPr lang="en-US" dirty="0" smtClean="0"/>
              <a:t>4. Finding missing links between program syntax and semantics</a:t>
            </a:r>
          </a:p>
          <a:p>
            <a:pPr algn="just">
              <a:buNone/>
            </a:pPr>
            <a:r>
              <a:rPr lang="en-US" dirty="0" smtClean="0"/>
              <a:t>5. To extract reusable component</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Reverse Engineering</a:t>
            </a:r>
            <a:endParaRPr lang="en-US" dirty="0"/>
          </a:p>
        </p:txBody>
      </p:sp>
      <p:sp>
        <p:nvSpPr>
          <p:cNvPr id="3" name="Content Placeholder 2"/>
          <p:cNvSpPr>
            <a:spLocks noGrp="1"/>
          </p:cNvSpPr>
          <p:nvPr>
            <p:ph idx="1"/>
          </p:nvPr>
        </p:nvSpPr>
        <p:spPr/>
        <p:txBody>
          <a:bodyPr/>
          <a:lstStyle/>
          <a:p>
            <a:pPr algn="just"/>
            <a:r>
              <a:rPr lang="en-US" dirty="0" smtClean="0"/>
              <a:t>Reverse Engineers detect low level implementation constructs and replace them with their high level counterparts.</a:t>
            </a:r>
          </a:p>
          <a:p>
            <a:pPr algn="just"/>
            <a:r>
              <a:rPr lang="en-US" dirty="0" smtClean="0"/>
              <a:t>The process eventually results in an incremental formation of an overall architecture of the program.</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a:blip r:embed="rId2" cstate="print"/>
          <a:srcRect/>
          <a:stretch>
            <a:fillRect/>
          </a:stretch>
        </p:blipFill>
        <p:spPr bwMode="auto">
          <a:xfrm>
            <a:off x="685800" y="1752600"/>
            <a:ext cx="7780388" cy="4525963"/>
          </a:xfrm>
          <a:prstGeom prst="rect">
            <a:avLst/>
          </a:prstGeom>
          <a:noFill/>
          <a:ln w="9525">
            <a:noFill/>
            <a:miter lim="800000"/>
            <a:headEnd/>
            <a:tailEnd/>
          </a:ln>
          <a:effectLst/>
        </p:spPr>
      </p:pic>
      <p:sp>
        <p:nvSpPr>
          <p:cNvPr id="5" name="Rectangle 4"/>
          <p:cNvSpPr/>
          <p:nvPr/>
        </p:nvSpPr>
        <p:spPr>
          <a:xfrm>
            <a:off x="2590800" y="6096000"/>
            <a:ext cx="3848041" cy="523220"/>
          </a:xfrm>
          <a:prstGeom prst="rect">
            <a:avLst/>
          </a:prstGeom>
        </p:spPr>
        <p:txBody>
          <a:bodyPr wrap="none">
            <a:spAutoFit/>
          </a:bodyPr>
          <a:lstStyle/>
          <a:p>
            <a:r>
              <a:rPr lang="en-US" sz="2800" b="1" dirty="0" smtClean="0"/>
              <a:t>Fig: Levels of abstraction</a:t>
            </a:r>
            <a:endParaRPr lang="en-US" sz="28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just"/>
            <a:r>
              <a:rPr lang="en-US" b="1" dirty="0" smtClean="0"/>
              <a:t>Redocumentation</a:t>
            </a:r>
          </a:p>
          <a:p>
            <a:pPr algn="just">
              <a:buNone/>
            </a:pPr>
            <a:r>
              <a:rPr lang="en-US" dirty="0" smtClean="0"/>
              <a:t>	Redocumentation is the recreation of a semantically equivalent representation within the same relative abstraction level.</a:t>
            </a:r>
          </a:p>
          <a:p>
            <a:pPr algn="just"/>
            <a:endParaRPr lang="en-US" dirty="0" smtClean="0"/>
          </a:p>
          <a:p>
            <a:pPr algn="just"/>
            <a:r>
              <a:rPr lang="en-US" b="1" dirty="0" smtClean="0"/>
              <a:t>Design recovery</a:t>
            </a:r>
          </a:p>
          <a:p>
            <a:pPr algn="just">
              <a:buNone/>
            </a:pPr>
            <a:r>
              <a:rPr lang="en-US" dirty="0" smtClean="0"/>
              <a:t>	Design recovery entails identifying and extracting meaningful higher level abstractions beyond those obtained directly from examination of  the source code. This may be achieved from a combination of code, existing design documentation, personal experience, and knowledge of the problem and application domains.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Advantages of Reverse Engineering</a:t>
            </a:r>
            <a:endParaRPr lang="en-US" dirty="0"/>
          </a:p>
        </p:txBody>
      </p:sp>
      <p:sp>
        <p:nvSpPr>
          <p:cNvPr id="3" name="Content Placeholder 2"/>
          <p:cNvSpPr>
            <a:spLocks noGrp="1"/>
          </p:cNvSpPr>
          <p:nvPr>
            <p:ph idx="1"/>
          </p:nvPr>
        </p:nvSpPr>
        <p:spPr/>
        <p:txBody>
          <a:bodyPr>
            <a:normAutofit/>
          </a:bodyPr>
          <a:lstStyle/>
          <a:p>
            <a:pPr algn="just"/>
            <a:r>
              <a:rPr lang="en-US" dirty="0" smtClean="0"/>
              <a:t>It concentrates on </a:t>
            </a:r>
            <a:r>
              <a:rPr lang="en-US" b="1" dirty="0" smtClean="0"/>
              <a:t>recovering the lost information</a:t>
            </a:r>
            <a:r>
              <a:rPr lang="en-US" dirty="0" smtClean="0"/>
              <a:t> from the programs</a:t>
            </a:r>
          </a:p>
          <a:p>
            <a:pPr algn="just"/>
            <a:r>
              <a:rPr lang="en-US" dirty="0" smtClean="0"/>
              <a:t>It provides the </a:t>
            </a:r>
            <a:r>
              <a:rPr lang="en-US" b="1" dirty="0" smtClean="0"/>
              <a:t>abstract information from the detailed source code implementation</a:t>
            </a:r>
            <a:r>
              <a:rPr lang="en-US" dirty="0" smtClean="0"/>
              <a:t>.</a:t>
            </a:r>
          </a:p>
          <a:p>
            <a:pPr algn="just"/>
            <a:r>
              <a:rPr lang="en-US" dirty="0" smtClean="0"/>
              <a:t>It </a:t>
            </a:r>
            <a:r>
              <a:rPr lang="en-US" b="1" dirty="0" smtClean="0"/>
              <a:t>improves system documentation </a:t>
            </a:r>
            <a:r>
              <a:rPr lang="en-US" dirty="0" smtClean="0"/>
              <a:t>that is either incomplete or out of date.</a:t>
            </a:r>
          </a:p>
          <a:p>
            <a:pPr algn="just"/>
            <a:r>
              <a:rPr lang="en-US" dirty="0" smtClean="0"/>
              <a:t>It </a:t>
            </a:r>
            <a:r>
              <a:rPr lang="en-US" b="1" dirty="0" smtClean="0"/>
              <a:t>detects the adverse effects of modification in the s/w system</a:t>
            </a:r>
            <a:r>
              <a:rPr lang="en-US" dirty="0" smtClean="0"/>
              <a:t>.</a:t>
            </a:r>
          </a:p>
          <a:p>
            <a:pPr lvl="1" algn="just">
              <a:buNone/>
            </a:pPr>
            <a:endParaRPr lang="en-US" dirty="0" smtClean="0"/>
          </a:p>
          <a:p>
            <a:pPr lvl="1" algn="just"/>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 between Reverse, Forward &amp; Reengineering</a:t>
            </a:r>
            <a:endParaRPr lang="en-US" dirty="0"/>
          </a:p>
        </p:txBody>
      </p:sp>
      <p:sp>
        <p:nvSpPr>
          <p:cNvPr id="3" name="Content Placeholder 2"/>
          <p:cNvSpPr>
            <a:spLocks noGrp="1"/>
          </p:cNvSpPr>
          <p:nvPr>
            <p:ph idx="1"/>
          </p:nvPr>
        </p:nvSpPr>
        <p:spPr/>
        <p:txBody>
          <a:bodyPr>
            <a:normAutofit lnSpcReduction="10000"/>
          </a:bodyPr>
          <a:lstStyle/>
          <a:p>
            <a:r>
              <a:rPr lang="en-US" b="1" dirty="0" smtClean="0"/>
              <a:t>Reverse Engineering </a:t>
            </a:r>
          </a:p>
          <a:p>
            <a:pPr lvl="1">
              <a:buNone/>
            </a:pPr>
            <a:r>
              <a:rPr lang="en-US" dirty="0" smtClean="0"/>
              <a:t>It performs transformation from a large abstraction level to a higher one.</a:t>
            </a:r>
          </a:p>
          <a:p>
            <a:r>
              <a:rPr lang="en-US" b="1" dirty="0" smtClean="0"/>
              <a:t>Forward Engineering</a:t>
            </a:r>
          </a:p>
          <a:p>
            <a:pPr marL="342900" lvl="1" indent="-342900">
              <a:buNone/>
            </a:pPr>
            <a:r>
              <a:rPr lang="en-US" b="1" dirty="0" smtClean="0"/>
              <a:t>	</a:t>
            </a:r>
            <a:r>
              <a:rPr lang="en-US" dirty="0" smtClean="0"/>
              <a:t>It performs transformation from a higher abstraction level to a lower one.</a:t>
            </a:r>
          </a:p>
          <a:p>
            <a:r>
              <a:rPr lang="en-US" b="1" dirty="0" smtClean="0"/>
              <a:t>Reengineering</a:t>
            </a:r>
          </a:p>
          <a:p>
            <a:pPr lvl="1">
              <a:buNone/>
            </a:pPr>
            <a:r>
              <a:rPr lang="en-US" dirty="0" smtClean="0"/>
              <a:t>It transforms an existing s/w system into a new but more maintainable system.</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encrypted-tbn0.gstatic.com/images?q=tbn:ANd9GcQ2dSRflpkwVaPLHtssazfemflN7xyrwWnfQUvL2fCdohRUPSW_"/>
          <p:cNvPicPr>
            <a:picLocks noChangeAspect="1" noChangeArrowheads="1"/>
          </p:cNvPicPr>
          <p:nvPr/>
        </p:nvPicPr>
        <p:blipFill>
          <a:blip r:embed="rId2" cstate="print"/>
          <a:srcRect/>
          <a:stretch>
            <a:fillRect/>
          </a:stretch>
        </p:blipFill>
        <p:spPr bwMode="auto">
          <a:xfrm>
            <a:off x="1371600" y="1143000"/>
            <a:ext cx="5715000" cy="45720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Constructive Cost Model (COCOMO)</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447800" y="2743200"/>
            <a:ext cx="5915025" cy="3676650"/>
          </a:xfrm>
          <a:prstGeom prst="rect">
            <a:avLst/>
          </a:prstGeom>
          <a:noFill/>
          <a:ln w="9525">
            <a:noFill/>
            <a:miter lim="800000"/>
            <a:headEnd/>
            <a:tailEnd/>
          </a:ln>
          <a:effectLst/>
        </p:spPr>
      </p:pic>
      <p:sp>
        <p:nvSpPr>
          <p:cNvPr id="4" name="Rectangle 3"/>
          <p:cNvSpPr/>
          <p:nvPr/>
        </p:nvSpPr>
        <p:spPr>
          <a:xfrm>
            <a:off x="609600" y="1752600"/>
            <a:ext cx="8670387" cy="646331"/>
          </a:xfrm>
          <a:prstGeom prst="rect">
            <a:avLst/>
          </a:prstGeom>
        </p:spPr>
        <p:txBody>
          <a:bodyPr wrap="none">
            <a:spAutoFit/>
          </a:bodyPr>
          <a:lstStyle/>
          <a:p>
            <a:r>
              <a:rPr lang="en-US" b="1" dirty="0" smtClean="0"/>
              <a:t>It is a hierarchy of software costs estimation models, which include basic, intermediate &amp;</a:t>
            </a:r>
          </a:p>
          <a:p>
            <a:r>
              <a:rPr lang="en-US" b="1" dirty="0" smtClean="0"/>
              <a:t>detailed sub models.</a:t>
            </a:r>
            <a:endParaRPr lang="en-US"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MODEL</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4191000" y="1905000"/>
            <a:ext cx="4495800" cy="4476750"/>
          </a:xfrm>
          <a:prstGeom prst="rect">
            <a:avLst/>
          </a:prstGeom>
          <a:noFill/>
          <a:ln w="9525">
            <a:noFill/>
            <a:miter lim="800000"/>
            <a:headEnd/>
            <a:tailEnd/>
          </a:ln>
          <a:effectLst/>
        </p:spPr>
      </p:pic>
      <p:sp>
        <p:nvSpPr>
          <p:cNvPr id="4" name="Title 1"/>
          <p:cNvSpPr txBox="1">
            <a:spLocks/>
          </p:cNvSpPr>
          <p:nvPr/>
        </p:nvSpPr>
        <p:spPr>
          <a:xfrm>
            <a:off x="304800" y="3200400"/>
            <a:ext cx="3657600" cy="1143000"/>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j-lt"/>
                <a:ea typeface="+mj-ea"/>
                <a:cs typeface="+mj-cs"/>
              </a:rPr>
              <a:t>It</a:t>
            </a:r>
            <a:r>
              <a:rPr kumimoji="0" lang="en-US" sz="2400" b="0" i="0" u="none" strike="noStrike" kern="1200" cap="none" spc="0" normalizeH="0" noProof="0" dirty="0" smtClean="0">
                <a:ln>
                  <a:noFill/>
                </a:ln>
                <a:solidFill>
                  <a:schemeClr val="tx1"/>
                </a:solidFill>
                <a:effectLst/>
                <a:uLnTx/>
                <a:uFillTx/>
                <a:latin typeface="+mj-lt"/>
                <a:ea typeface="+mj-ea"/>
                <a:cs typeface="+mj-cs"/>
              </a:rPr>
              <a:t> aims at estimating small to medium sized software projects. </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noProof="0" dirty="0" smtClean="0">
              <a:ln>
                <a:noFill/>
              </a:ln>
              <a:solidFill>
                <a:schemeClr val="tx1"/>
              </a:solidFill>
              <a:effectLst/>
              <a:uLnTx/>
              <a:uFillTx/>
              <a:latin typeface="+mj-lt"/>
              <a:ea typeface="+mj-ea"/>
              <a:cs typeface="+mj-cs"/>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lang="en-US" sz="2400" baseline="0" dirty="0" smtClean="0">
                <a:latin typeface="+mj-lt"/>
                <a:ea typeface="+mj-ea"/>
                <a:cs typeface="+mj-cs"/>
              </a:rPr>
              <a:t>Three</a:t>
            </a:r>
            <a:r>
              <a:rPr lang="en-US" sz="2400" dirty="0" smtClean="0">
                <a:latin typeface="+mj-lt"/>
                <a:ea typeface="+mj-ea"/>
                <a:cs typeface="+mj-cs"/>
              </a:rPr>
              <a:t> modes of development are considered in this model: organic, semidetached and embedded.</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Comparison of three COCOMO models</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527202" y="1600200"/>
            <a:ext cx="8089595" cy="4525963"/>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MAINTENANCE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Software Maintenance is needed for:-</a:t>
            </a:r>
          </a:p>
          <a:p>
            <a:pPr lvl="1"/>
            <a:r>
              <a:rPr lang="en-US" dirty="0" smtClean="0"/>
              <a:t>Correct errors.</a:t>
            </a:r>
          </a:p>
          <a:p>
            <a:pPr lvl="1"/>
            <a:r>
              <a:rPr lang="en-US" dirty="0" smtClean="0"/>
              <a:t>Change in user requirement with time.</a:t>
            </a:r>
          </a:p>
          <a:p>
            <a:pPr lvl="1"/>
            <a:r>
              <a:rPr lang="en-US" dirty="0" smtClean="0"/>
              <a:t>Changing hardware/software environment.</a:t>
            </a:r>
          </a:p>
          <a:p>
            <a:pPr lvl="1"/>
            <a:r>
              <a:rPr lang="en-US" dirty="0" smtClean="0"/>
              <a:t>To improve system efficiency</a:t>
            </a:r>
          </a:p>
          <a:p>
            <a:pPr lvl="1"/>
            <a:r>
              <a:rPr lang="en-US" dirty="0" smtClean="0"/>
              <a:t>To optimize the code to run faster</a:t>
            </a:r>
          </a:p>
          <a:p>
            <a:pPr lvl="1"/>
            <a:r>
              <a:rPr lang="en-US" dirty="0" smtClean="0"/>
              <a:t>To modify the components.</a:t>
            </a:r>
          </a:p>
          <a:p>
            <a:pPr lvl="1"/>
            <a:r>
              <a:rPr lang="en-US" dirty="0" smtClean="0"/>
              <a:t>To eliminate any unwanted side effects.</a:t>
            </a:r>
          </a:p>
          <a:p>
            <a:pPr lvl="1">
              <a:buNone/>
            </a:pPr>
            <a:r>
              <a:rPr lang="en-US" dirty="0" smtClean="0"/>
              <a:t>	Thus, the maintenance is needed to ensure that the system continues to satisfy user requirements.</a:t>
            </a:r>
          </a:p>
          <a:p>
            <a:pPr lvl="1">
              <a:buNone/>
            </a:pP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model</a:t>
            </a:r>
            <a:endParaRPr lang="en-US" dirty="0"/>
          </a:p>
        </p:txBody>
      </p:sp>
      <p:sp>
        <p:nvSpPr>
          <p:cNvPr id="3" name="Content Placeholder 2"/>
          <p:cNvSpPr>
            <a:spLocks noGrp="1"/>
          </p:cNvSpPr>
          <p:nvPr>
            <p:ph idx="1"/>
          </p:nvPr>
        </p:nvSpPr>
        <p:spPr/>
        <p:txBody>
          <a:bodyPr>
            <a:normAutofit lnSpcReduction="10000"/>
          </a:bodyPr>
          <a:lstStyle/>
          <a:p>
            <a:r>
              <a:rPr lang="en-US" dirty="0" smtClean="0"/>
              <a:t>Basic COCOMO model takes the form – </a:t>
            </a:r>
          </a:p>
          <a:p>
            <a:endParaRPr lang="en-US" dirty="0" smtClean="0"/>
          </a:p>
          <a:p>
            <a:pPr>
              <a:buNone/>
            </a:pPr>
            <a:endParaRPr lang="en-US" dirty="0" smtClean="0"/>
          </a:p>
          <a:p>
            <a:endParaRPr lang="en-US" dirty="0" smtClean="0"/>
          </a:p>
          <a:p>
            <a:endParaRPr lang="en-US" dirty="0" smtClean="0"/>
          </a:p>
          <a:p>
            <a:pPr>
              <a:buNone/>
            </a:pPr>
            <a:r>
              <a:rPr lang="en-US" dirty="0" smtClean="0"/>
              <a:t>	where E is effort applied in Person-Months</a:t>
            </a:r>
          </a:p>
          <a:p>
            <a:pPr>
              <a:buNone/>
            </a:pPr>
            <a:r>
              <a:rPr lang="en-US" dirty="0" smtClean="0"/>
              <a:t>	and D is the development time in months and</a:t>
            </a:r>
          </a:p>
          <a:p>
            <a:pPr>
              <a:buNone/>
            </a:pPr>
            <a:r>
              <a:rPr lang="en-US" dirty="0" smtClean="0"/>
              <a:t>	the coefficients </a:t>
            </a:r>
            <a:r>
              <a:rPr lang="en-US" dirty="0" err="1" smtClean="0"/>
              <a:t>a</a:t>
            </a:r>
            <a:r>
              <a:rPr lang="en-US" baseline="-25000" dirty="0" err="1" smtClean="0"/>
              <a:t>b</a:t>
            </a:r>
            <a:r>
              <a:rPr lang="en-US" dirty="0" smtClean="0"/>
              <a:t>, b</a:t>
            </a:r>
            <a:r>
              <a:rPr lang="en-US" baseline="-25000" dirty="0" smtClean="0"/>
              <a:t>b</a:t>
            </a:r>
            <a:r>
              <a:rPr lang="en-US" dirty="0" smtClean="0"/>
              <a:t>, </a:t>
            </a:r>
            <a:r>
              <a:rPr lang="en-US" dirty="0" err="1" smtClean="0"/>
              <a:t>c</a:t>
            </a:r>
            <a:r>
              <a:rPr lang="en-US" baseline="-25000" dirty="0" err="1" smtClean="0"/>
              <a:t>b</a:t>
            </a:r>
            <a:r>
              <a:rPr lang="en-US" dirty="0" smtClean="0"/>
              <a:t>, d</a:t>
            </a:r>
            <a:r>
              <a:rPr lang="en-US" baseline="-25000" dirty="0" smtClean="0"/>
              <a:t>b</a:t>
            </a:r>
            <a:r>
              <a:rPr lang="en-US" dirty="0" smtClean="0"/>
              <a:t> are given in table.</a:t>
            </a:r>
          </a:p>
        </p:txBody>
      </p:sp>
      <p:pic>
        <p:nvPicPr>
          <p:cNvPr id="6148" name="Picture 4"/>
          <p:cNvPicPr>
            <a:picLocks noChangeAspect="1" noChangeArrowheads="1"/>
          </p:cNvPicPr>
          <p:nvPr/>
        </p:nvPicPr>
        <p:blipFill>
          <a:blip r:embed="rId2" cstate="print"/>
          <a:srcRect/>
          <a:stretch>
            <a:fillRect/>
          </a:stretch>
        </p:blipFill>
        <p:spPr bwMode="auto">
          <a:xfrm>
            <a:off x="2819400" y="2133600"/>
            <a:ext cx="3619500" cy="2019300"/>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COCOMO Coefficients</a:t>
            </a:r>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457200" y="2088796"/>
            <a:ext cx="8229600" cy="3702404"/>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cstate="print"/>
          <a:srcRect/>
          <a:stretch>
            <a:fillRect/>
          </a:stretch>
        </p:blipFill>
        <p:spPr bwMode="auto">
          <a:xfrm>
            <a:off x="457200" y="1975586"/>
            <a:ext cx="8229600" cy="3775191"/>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endParaRPr lang="en-US"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304800" y="1752600"/>
            <a:ext cx="8229600" cy="1515580"/>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a:t>
            </a:r>
            <a:endParaRPr lang="en-US"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1191497" y="1600200"/>
            <a:ext cx="6761006" cy="4525963"/>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cstate="print"/>
          <a:srcRect/>
          <a:stretch>
            <a:fillRect/>
          </a:stretch>
        </p:blipFill>
        <p:spPr bwMode="auto">
          <a:xfrm>
            <a:off x="1395412" y="1648619"/>
            <a:ext cx="6353175" cy="4429125"/>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endParaRPr lang="en-US" dirty="0"/>
          </a:p>
        </p:txBody>
      </p:sp>
      <p:pic>
        <p:nvPicPr>
          <p:cNvPr id="12290" name="Picture 2"/>
          <p:cNvPicPr>
            <a:picLocks noGrp="1" noChangeAspect="1" noChangeArrowheads="1"/>
          </p:cNvPicPr>
          <p:nvPr>
            <p:ph idx="1"/>
          </p:nvPr>
        </p:nvPicPr>
        <p:blipFill>
          <a:blip r:embed="rId2" cstate="print"/>
          <a:srcRect/>
          <a:stretch>
            <a:fillRect/>
          </a:stretch>
        </p:blipFill>
        <p:spPr bwMode="auto">
          <a:xfrm>
            <a:off x="304800" y="1981200"/>
            <a:ext cx="8229600" cy="1608083"/>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a:t>
            </a:r>
            <a:endParaRPr lang="en-US" dirty="0"/>
          </a:p>
        </p:txBody>
      </p:sp>
      <p:pic>
        <p:nvPicPr>
          <p:cNvPr id="13314" name="Picture 2"/>
          <p:cNvPicPr>
            <a:picLocks noGrp="1" noChangeAspect="1" noChangeArrowheads="1"/>
          </p:cNvPicPr>
          <p:nvPr>
            <p:ph idx="1"/>
          </p:nvPr>
        </p:nvPicPr>
        <p:blipFill>
          <a:blip r:embed="rId2" cstate="print"/>
          <a:srcRect/>
          <a:stretch>
            <a:fillRect/>
          </a:stretch>
        </p:blipFill>
        <p:spPr bwMode="auto">
          <a:xfrm>
            <a:off x="457200" y="1663752"/>
            <a:ext cx="8229600" cy="4398859"/>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a:blip r:embed="rId2" cstate="print"/>
          <a:srcRect/>
          <a:stretch>
            <a:fillRect/>
          </a:stretch>
        </p:blipFill>
        <p:spPr bwMode="auto">
          <a:xfrm>
            <a:off x="457200" y="2133600"/>
            <a:ext cx="8229600" cy="2616147"/>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Intermediate Model</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The basic model allowed for a quick and rough estimate, but it resulted in a </a:t>
            </a:r>
            <a:r>
              <a:rPr lang="en-US" b="1" dirty="0" smtClean="0"/>
              <a:t>lack of accuracy</a:t>
            </a:r>
            <a:r>
              <a:rPr lang="en-US" dirty="0" smtClean="0"/>
              <a:t>. </a:t>
            </a:r>
          </a:p>
          <a:p>
            <a:pPr algn="just"/>
            <a:endParaRPr lang="en-US" dirty="0" smtClean="0"/>
          </a:p>
          <a:p>
            <a:pPr algn="just"/>
            <a:r>
              <a:rPr lang="en-US" dirty="0" smtClean="0"/>
              <a:t>Boehm introduced an additional set of </a:t>
            </a:r>
            <a:r>
              <a:rPr lang="en-US" b="1" dirty="0" smtClean="0"/>
              <a:t>15 predictors called cost drivers </a:t>
            </a:r>
            <a:r>
              <a:rPr lang="en-US" dirty="0" smtClean="0"/>
              <a:t>in the intermediate model to take account of the software development environment.</a:t>
            </a:r>
          </a:p>
          <a:p>
            <a:pPr algn="just"/>
            <a:endParaRPr lang="en-US" dirty="0" smtClean="0"/>
          </a:p>
          <a:p>
            <a:pPr algn="just"/>
            <a:r>
              <a:rPr lang="en-US" b="1" dirty="0" smtClean="0"/>
              <a:t>Cost drivers are used to adjust the nominal cost of a project to the actual project environment, hence increasing the accuracy of the estimate. </a:t>
            </a:r>
            <a:endParaRPr 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 of Software Maintenance</a:t>
            </a:r>
            <a:endParaRPr lang="en-US" dirty="0"/>
          </a:p>
        </p:txBody>
      </p:sp>
      <p:sp>
        <p:nvSpPr>
          <p:cNvPr id="3" name="Content Placeholder 2"/>
          <p:cNvSpPr>
            <a:spLocks noGrp="1"/>
          </p:cNvSpPr>
          <p:nvPr>
            <p:ph idx="1"/>
          </p:nvPr>
        </p:nvSpPr>
        <p:spPr/>
        <p:txBody>
          <a:bodyPr/>
          <a:lstStyle/>
          <a:p>
            <a:r>
              <a:rPr lang="en-US" dirty="0" smtClean="0"/>
              <a:t>To correct errors.</a:t>
            </a:r>
          </a:p>
          <a:p>
            <a:r>
              <a:rPr lang="en-US" dirty="0" smtClean="0"/>
              <a:t>To enhance the s/w by changing its functions.</a:t>
            </a:r>
          </a:p>
          <a:p>
            <a:r>
              <a:rPr lang="en-US" dirty="0" smtClean="0"/>
              <a:t>To update the s/w.</a:t>
            </a:r>
          </a:p>
          <a:p>
            <a:r>
              <a:rPr lang="en-US" dirty="0" smtClean="0"/>
              <a:t>To adapt the s/w to cope with changes in the environment.</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914401" y="1972469"/>
            <a:ext cx="7848600" cy="3781425"/>
          </a:xfrm>
          <a:prstGeom prst="rect">
            <a:avLst/>
          </a:prstGeom>
          <a:noFill/>
          <a:ln w="9525">
            <a:noFill/>
            <a:miter lim="800000"/>
            <a:headEnd/>
            <a:tailEnd/>
          </a:ln>
        </p:spPr>
      </p:pic>
      <p:sp>
        <p:nvSpPr>
          <p:cNvPr id="3" name="Title 1"/>
          <p:cNvSpPr>
            <a:spLocks noGrp="1"/>
          </p:cNvSpPr>
          <p:nvPr>
            <p:ph type="title"/>
          </p:nvPr>
        </p:nvSpPr>
        <p:spPr>
          <a:xfrm>
            <a:off x="457200" y="457200"/>
            <a:ext cx="8229600" cy="1143000"/>
          </a:xfrm>
        </p:spPr>
        <p:txBody>
          <a:bodyPr>
            <a:normAutofit/>
          </a:bodyPr>
          <a:lstStyle/>
          <a:p>
            <a:pPr algn="l"/>
            <a:r>
              <a:rPr lang="en-US" sz="3200" dirty="0" smtClean="0"/>
              <a:t>The cost drivers are grouped into four categories: -</a:t>
            </a:r>
            <a:endParaRPr lang="en-US" sz="32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762000" y="1962944"/>
            <a:ext cx="7696199" cy="3800475"/>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09600" y="1676400"/>
            <a:ext cx="7362825" cy="4429125"/>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Multiplier Values for Effort Calculation</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762000" y="1828800"/>
            <a:ext cx="7172325" cy="4238625"/>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smtClean="0"/>
              <a:t>The multiplying factors for all 15 cost drivers are multiplied to get the effort adjustment factor(EAF).</a:t>
            </a:r>
            <a:endParaRPr lang="en-US" sz="2400" dirty="0"/>
          </a:p>
        </p:txBody>
      </p:sp>
      <p:pic>
        <p:nvPicPr>
          <p:cNvPr id="15362" name="Picture 2"/>
          <p:cNvPicPr>
            <a:picLocks noGrp="1" noChangeAspect="1" noChangeArrowheads="1"/>
          </p:cNvPicPr>
          <p:nvPr>
            <p:ph idx="1"/>
          </p:nvPr>
        </p:nvPicPr>
        <p:blipFill>
          <a:blip r:embed="rId2" cstate="print"/>
          <a:srcRect/>
          <a:stretch>
            <a:fillRect/>
          </a:stretch>
        </p:blipFill>
        <p:spPr bwMode="auto">
          <a:xfrm>
            <a:off x="633929" y="1600200"/>
            <a:ext cx="7876142" cy="4525963"/>
          </a:xfrm>
          <a:prstGeom prst="rect">
            <a:avLst/>
          </a:prstGeom>
          <a:noFill/>
          <a:ln w="9525">
            <a:noFill/>
            <a:miter lim="800000"/>
            <a:headEnd/>
            <a:tailEnd/>
          </a:ln>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COCOMO Model</a:t>
            </a:r>
            <a:endParaRPr lang="en-US" dirty="0"/>
          </a:p>
        </p:txBody>
      </p:sp>
      <p:sp>
        <p:nvSpPr>
          <p:cNvPr id="4" name="Content Placeholder 3"/>
          <p:cNvSpPr>
            <a:spLocks noGrp="1"/>
          </p:cNvSpPr>
          <p:nvPr>
            <p:ph idx="1"/>
          </p:nvPr>
        </p:nvSpPr>
        <p:spPr/>
        <p:txBody>
          <a:bodyPr>
            <a:normAutofit lnSpcReduction="10000"/>
          </a:bodyPr>
          <a:lstStyle/>
          <a:p>
            <a:pPr algn="just"/>
            <a:r>
              <a:rPr lang="en-US" sz="2000" dirty="0" smtClean="0">
                <a:latin typeface="Arial" pitchFamily="34" charset="0"/>
                <a:cs typeface="Arial" pitchFamily="34" charset="0"/>
              </a:rPr>
              <a:t>It offers a means for </a:t>
            </a:r>
            <a:r>
              <a:rPr lang="en-US" sz="2000" b="1" dirty="0" smtClean="0">
                <a:latin typeface="Arial" pitchFamily="34" charset="0"/>
                <a:cs typeface="Arial" pitchFamily="34" charset="0"/>
              </a:rPr>
              <a:t>processing all the project characteristics to construct a s/w estimate</a:t>
            </a:r>
            <a:r>
              <a:rPr lang="en-US" sz="2000" dirty="0" smtClean="0">
                <a:latin typeface="Arial" pitchFamily="34" charset="0"/>
                <a:cs typeface="Arial" pitchFamily="34" charset="0"/>
              </a:rPr>
              <a:t>. The detailed model introduces two more capabilities:</a:t>
            </a:r>
          </a:p>
          <a:p>
            <a:pPr algn="just"/>
            <a:endParaRPr lang="en-US" sz="2000" dirty="0" smtClean="0">
              <a:latin typeface="Arial" pitchFamily="34" charset="0"/>
              <a:cs typeface="Arial" pitchFamily="34" charset="0"/>
            </a:endParaRPr>
          </a:p>
          <a:p>
            <a:pPr lvl="1" algn="just"/>
            <a:r>
              <a:rPr lang="en-US" sz="2000" b="1" dirty="0" smtClean="0">
                <a:latin typeface="Arial" pitchFamily="34" charset="0"/>
                <a:cs typeface="Arial" pitchFamily="34" charset="0"/>
              </a:rPr>
              <a:t>Phase sensitive effort multiplier:</a:t>
            </a:r>
            <a:r>
              <a:rPr lang="en-US" sz="2000" dirty="0" smtClean="0">
                <a:latin typeface="Arial" pitchFamily="34" charset="0"/>
                <a:cs typeface="Arial" pitchFamily="34" charset="0"/>
              </a:rPr>
              <a:t> Some phases are more affected than others by factors defined by the cost drivers. The detailed model provides a set of phase sensitive effort multipliers for each cost driver. </a:t>
            </a:r>
            <a:r>
              <a:rPr lang="en-US" sz="2000" b="1" dirty="0" smtClean="0">
                <a:latin typeface="Arial" pitchFamily="34" charset="0"/>
                <a:cs typeface="Arial" pitchFamily="34" charset="0"/>
              </a:rPr>
              <a:t>This helps in determining the manpower allocation for each phase of the project</a:t>
            </a:r>
            <a:r>
              <a:rPr lang="en-US" sz="2000" dirty="0" smtClean="0">
                <a:latin typeface="Arial" pitchFamily="34" charset="0"/>
                <a:cs typeface="Arial" pitchFamily="34" charset="0"/>
              </a:rPr>
              <a:t>.</a:t>
            </a:r>
          </a:p>
          <a:p>
            <a:pPr lvl="1" algn="just">
              <a:buNone/>
            </a:pPr>
            <a:endParaRPr lang="en-US" sz="2000" dirty="0" smtClean="0">
              <a:latin typeface="Arial" pitchFamily="34" charset="0"/>
              <a:cs typeface="Arial" pitchFamily="34" charset="0"/>
            </a:endParaRPr>
          </a:p>
          <a:p>
            <a:pPr lvl="1" algn="just"/>
            <a:r>
              <a:rPr lang="en-US" sz="2000" b="1" dirty="0" smtClean="0">
                <a:latin typeface="Arial" pitchFamily="34" charset="0"/>
                <a:cs typeface="Arial" pitchFamily="34" charset="0"/>
              </a:rPr>
              <a:t>Three-level product hierarchy:</a:t>
            </a:r>
            <a:r>
              <a:rPr lang="en-US" sz="2000" dirty="0" smtClean="0">
                <a:latin typeface="Arial" pitchFamily="34" charset="0"/>
                <a:cs typeface="Arial" pitchFamily="34" charset="0"/>
              </a:rPr>
              <a:t> Three product levels are defined. These are </a:t>
            </a:r>
            <a:r>
              <a:rPr lang="en-US" sz="2000" b="1" dirty="0" smtClean="0">
                <a:latin typeface="Arial" pitchFamily="34" charset="0"/>
                <a:cs typeface="Arial" pitchFamily="34" charset="0"/>
              </a:rPr>
              <a:t>module, subsystem and system levels. </a:t>
            </a:r>
            <a:r>
              <a:rPr lang="en-US" sz="2000" dirty="0" smtClean="0">
                <a:latin typeface="Arial" pitchFamily="34" charset="0"/>
                <a:cs typeface="Arial" pitchFamily="34" charset="0"/>
              </a:rPr>
              <a:t>The ratings of the cost drivers are done at appropriate level, </a:t>
            </a:r>
            <a:r>
              <a:rPr lang="en-US" sz="2000" dirty="0" err="1" smtClean="0">
                <a:latin typeface="Arial" pitchFamily="34" charset="0"/>
                <a:cs typeface="Arial" pitchFamily="34" charset="0"/>
              </a:rPr>
              <a:t>i.e</a:t>
            </a:r>
            <a:r>
              <a:rPr lang="en-US" sz="2000" dirty="0" smtClean="0">
                <a:latin typeface="Arial" pitchFamily="34" charset="0"/>
                <a:cs typeface="Arial" pitchFamily="34" charset="0"/>
              </a:rPr>
              <a:t> the level at which it is most susceptible to variation.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922493" y="1600200"/>
            <a:ext cx="7299013" cy="4525963"/>
          </a:xfrm>
          <a:prstGeom prst="rect">
            <a:avLst/>
          </a:prstGeom>
          <a:noFill/>
          <a:ln w="9525">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CONFIGURATION MANAGEMENT ACTIVITIES</a:t>
            </a:r>
            <a:endParaRPr lang="en-US" b="1" dirty="0"/>
          </a:p>
        </p:txBody>
      </p:sp>
      <p:sp>
        <p:nvSpPr>
          <p:cNvPr id="3" name="Content Placeholder 2"/>
          <p:cNvSpPr>
            <a:spLocks noGrp="1"/>
          </p:cNvSpPr>
          <p:nvPr>
            <p:ph idx="1"/>
          </p:nvPr>
        </p:nvSpPr>
        <p:spPr>
          <a:xfrm>
            <a:off x="457200" y="1905000"/>
            <a:ext cx="8229600" cy="4953000"/>
          </a:xfrm>
        </p:spPr>
        <p:txBody>
          <a:bodyPr>
            <a:normAutofit fontScale="77500" lnSpcReduction="20000"/>
          </a:bodyPr>
          <a:lstStyle/>
          <a:p>
            <a:pPr algn="just"/>
            <a:r>
              <a:rPr lang="en-US" dirty="0" smtClean="0"/>
              <a:t>The software may be considered as configurations of software components. These software components are released in the form of executable code whereas supplier company keeps the source code. This source code is the representation of an executable equivalent. </a:t>
            </a:r>
          </a:p>
          <a:p>
            <a:pPr algn="just"/>
            <a:endParaRPr lang="en-US" dirty="0" smtClean="0"/>
          </a:p>
          <a:p>
            <a:pPr algn="just"/>
            <a:r>
              <a:rPr lang="en-US" dirty="0" smtClean="0"/>
              <a:t>Source code can be modified without any effect upon executable versions in use. If strict controls are not kept, the source code which is the exact representation of a particular executable version may no longer exist.</a:t>
            </a:r>
          </a:p>
          <a:p>
            <a:pPr algn="just"/>
            <a:endParaRPr lang="en-US" b="1" dirty="0" smtClean="0"/>
          </a:p>
          <a:p>
            <a:pPr algn="just"/>
            <a:r>
              <a:rPr lang="en-US" b="1" dirty="0" smtClean="0"/>
              <a:t>The means by which the process of software development and maintenance is controlled is called configuration management. </a:t>
            </a:r>
            <a:endParaRPr lang="en-US" b="1"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Goals of SCM</a:t>
            </a:r>
            <a:endParaRPr lang="en-US" b="1" dirty="0"/>
          </a:p>
        </p:txBody>
      </p:sp>
      <p:sp>
        <p:nvSpPr>
          <p:cNvPr id="3" name="Content Placeholder 2"/>
          <p:cNvSpPr>
            <a:spLocks noGrp="1"/>
          </p:cNvSpPr>
          <p:nvPr>
            <p:ph idx="1"/>
          </p:nvPr>
        </p:nvSpPr>
        <p:spPr/>
        <p:txBody>
          <a:bodyPr/>
          <a:lstStyle/>
          <a:p>
            <a:pPr algn="just"/>
            <a:r>
              <a:rPr lang="en-US" dirty="0" smtClean="0"/>
              <a:t>Goals of SCM are-</a:t>
            </a:r>
          </a:p>
          <a:p>
            <a:pPr lvl="1" algn="just"/>
            <a:r>
              <a:rPr lang="en-US" dirty="0" smtClean="0"/>
              <a:t>SCM activities are </a:t>
            </a:r>
            <a:r>
              <a:rPr lang="en-US" b="1" dirty="0" smtClean="0"/>
              <a:t>planned</a:t>
            </a:r>
            <a:r>
              <a:rPr lang="en-US" dirty="0" smtClean="0"/>
              <a:t>.</a:t>
            </a:r>
          </a:p>
          <a:p>
            <a:pPr lvl="1" algn="just"/>
            <a:r>
              <a:rPr lang="en-US" b="1" dirty="0" smtClean="0"/>
              <a:t>Changes to identified software work products are controlled</a:t>
            </a:r>
            <a:r>
              <a:rPr lang="en-US" dirty="0" smtClean="0"/>
              <a:t>.</a:t>
            </a:r>
          </a:p>
          <a:p>
            <a:pPr lvl="1" algn="just"/>
            <a:r>
              <a:rPr lang="en-US" b="1" dirty="0" smtClean="0"/>
              <a:t>Affected </a:t>
            </a:r>
            <a:r>
              <a:rPr lang="en-US" b="1" dirty="0" smtClean="0"/>
              <a:t>groups &amp; individuals are informed of the status and content of s/w baselines.</a:t>
            </a:r>
          </a:p>
          <a:p>
            <a:pPr lvl="1" algn="just"/>
            <a:r>
              <a:rPr lang="en-US" dirty="0" smtClean="0"/>
              <a:t>Selected s/w work products are identified, controlled and available.</a:t>
            </a:r>
          </a:p>
          <a:p>
            <a:pPr lvl="1" algn="just">
              <a:buNone/>
            </a:pP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Functions of SCM</a:t>
            </a:r>
            <a:endParaRPr lang="en-US" b="1" dirty="0"/>
          </a:p>
        </p:txBody>
      </p:sp>
      <p:sp>
        <p:nvSpPr>
          <p:cNvPr id="3" name="Content Placeholder 2"/>
          <p:cNvSpPr>
            <a:spLocks noGrp="1"/>
          </p:cNvSpPr>
          <p:nvPr>
            <p:ph idx="1"/>
          </p:nvPr>
        </p:nvSpPr>
        <p:spPr>
          <a:xfrm>
            <a:off x="457200" y="2057400"/>
            <a:ext cx="8229600" cy="3687763"/>
          </a:xfrm>
        </p:spPr>
        <p:txBody>
          <a:bodyPr>
            <a:noAutofit/>
          </a:bodyPr>
          <a:lstStyle/>
          <a:p>
            <a:r>
              <a:rPr lang="en-US" b="1" dirty="0" smtClean="0"/>
              <a:t>Identification </a:t>
            </a:r>
            <a:r>
              <a:rPr lang="en-US" dirty="0" smtClean="0"/>
              <a:t/>
            </a:r>
            <a:br>
              <a:rPr lang="en-US" dirty="0" smtClean="0"/>
            </a:br>
            <a:endParaRPr lang="en-US" dirty="0" smtClean="0"/>
          </a:p>
          <a:p>
            <a:pPr algn="just">
              <a:buNone/>
            </a:pPr>
            <a:r>
              <a:rPr lang="en-US" dirty="0" smtClean="0"/>
              <a:t>• </a:t>
            </a:r>
            <a:r>
              <a:rPr lang="en-US" b="1" dirty="0" smtClean="0"/>
              <a:t>Change Control</a:t>
            </a:r>
          </a:p>
          <a:p>
            <a:pPr algn="just">
              <a:buNone/>
            </a:pPr>
            <a:endParaRPr lang="en-US" dirty="0" smtClean="0"/>
          </a:p>
          <a:p>
            <a:pPr algn="just">
              <a:buNone/>
            </a:pPr>
            <a:r>
              <a:rPr lang="en-US" dirty="0" smtClean="0"/>
              <a:t>• </a:t>
            </a:r>
            <a:r>
              <a:rPr lang="en-US" b="1" dirty="0" smtClean="0"/>
              <a:t>Status Accounting</a:t>
            </a:r>
            <a:endParaRPr lang="en-US" dirty="0" smtClean="0"/>
          </a:p>
          <a:p>
            <a:pPr algn="just">
              <a:buNone/>
            </a:pPr>
            <a:endParaRPr lang="en-US" dirty="0" smtClean="0"/>
          </a:p>
          <a:p>
            <a:pPr algn="just">
              <a:buNone/>
            </a:pPr>
            <a:r>
              <a:rPr lang="en-US" dirty="0" smtClean="0"/>
              <a:t>• </a:t>
            </a:r>
            <a:r>
              <a:rPr lang="en-US" b="1" dirty="0" smtClean="0"/>
              <a:t>Auditing</a:t>
            </a:r>
            <a:endParaRPr lang="en-US" dirty="0" smtClean="0"/>
          </a:p>
          <a:p>
            <a:pPr algn="just">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CATEGORIES OF SOFTWARE MAINTENANCE</a:t>
            </a:r>
            <a:endParaRPr lang="en-US" dirty="0"/>
          </a:p>
        </p:txBody>
      </p:sp>
      <p:sp>
        <p:nvSpPr>
          <p:cNvPr id="4" name="Content Placeholder 2"/>
          <p:cNvSpPr>
            <a:spLocks noGrp="1"/>
          </p:cNvSpPr>
          <p:nvPr>
            <p:ph idx="1"/>
          </p:nvPr>
        </p:nvSpPr>
        <p:spPr/>
        <p:txBody>
          <a:bodyPr>
            <a:normAutofit fontScale="70000" lnSpcReduction="20000"/>
          </a:bodyPr>
          <a:lstStyle/>
          <a:p>
            <a:pPr algn="just"/>
            <a:r>
              <a:rPr lang="en-US" dirty="0" smtClean="0"/>
              <a:t>There are four types of software maintenance:</a:t>
            </a:r>
          </a:p>
          <a:p>
            <a:pPr algn="just">
              <a:buNone/>
            </a:pPr>
            <a:endParaRPr lang="en-US" dirty="0" smtClean="0"/>
          </a:p>
          <a:p>
            <a:pPr marL="514350" indent="-514350" algn="just">
              <a:buAutoNum type="arabicPeriod"/>
            </a:pPr>
            <a:r>
              <a:rPr lang="en-US" b="1" dirty="0" smtClean="0"/>
              <a:t>Corrective maintenance : </a:t>
            </a:r>
          </a:p>
          <a:p>
            <a:pPr marL="514350" indent="-514350" algn="just">
              <a:buNone/>
            </a:pPr>
            <a:r>
              <a:rPr lang="en-US" b="1" dirty="0" smtClean="0"/>
              <a:t>	</a:t>
            </a:r>
            <a:r>
              <a:rPr lang="en-US" dirty="0" smtClean="0"/>
              <a:t>This refer to modifications initiated by defects in the software.</a:t>
            </a:r>
          </a:p>
          <a:p>
            <a:pPr marL="514350" indent="-514350" algn="just">
              <a:buAutoNum type="arabicPeriod"/>
            </a:pPr>
            <a:endParaRPr lang="en-US" dirty="0" smtClean="0"/>
          </a:p>
          <a:p>
            <a:pPr marL="514350" indent="-514350" algn="just">
              <a:buNone/>
            </a:pPr>
            <a:r>
              <a:rPr lang="en-US" b="1" dirty="0" smtClean="0"/>
              <a:t>2.     Adaptive maintenance: </a:t>
            </a:r>
          </a:p>
          <a:p>
            <a:pPr marL="914400" lvl="1" indent="-514350" algn="just">
              <a:buNone/>
            </a:pPr>
            <a:r>
              <a:rPr lang="en-US" b="1" dirty="0" smtClean="0"/>
              <a:t>  </a:t>
            </a:r>
            <a:r>
              <a:rPr lang="en-US" dirty="0" smtClean="0"/>
              <a:t>It includes modifying the software to match changes in the ever   changing environment.</a:t>
            </a:r>
          </a:p>
          <a:p>
            <a:pPr marL="514350" indent="-514350" algn="just">
              <a:buAutoNum type="arabicPeriod"/>
            </a:pPr>
            <a:endParaRPr lang="en-US" dirty="0" smtClean="0"/>
          </a:p>
          <a:p>
            <a:pPr marL="514350" indent="-514350" algn="just">
              <a:buNone/>
            </a:pPr>
            <a:r>
              <a:rPr lang="en-US" b="1" dirty="0" smtClean="0"/>
              <a:t>3</a:t>
            </a:r>
            <a:r>
              <a:rPr lang="en-US" dirty="0" smtClean="0"/>
              <a:t>.     </a:t>
            </a:r>
            <a:r>
              <a:rPr lang="en-US" b="1" dirty="0" smtClean="0"/>
              <a:t>Perfective maintenance:</a:t>
            </a:r>
          </a:p>
          <a:p>
            <a:pPr marL="514350" indent="-514350" algn="just">
              <a:buNone/>
            </a:pPr>
            <a:r>
              <a:rPr lang="en-US" b="1" dirty="0" smtClean="0"/>
              <a:t>	</a:t>
            </a:r>
            <a:r>
              <a:rPr lang="en-US" dirty="0" smtClean="0"/>
              <a:t>It means improving processing efficiency or performance, or restructuring the software to improve changeability. This may include enhancement of existing system functionality, improvement in computational efficiency etc.</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553200"/>
          </a:xfrm>
        </p:spPr>
        <p:txBody>
          <a:bodyPr>
            <a:noAutofit/>
          </a:bodyPr>
          <a:lstStyle/>
          <a:p>
            <a:pPr algn="just"/>
            <a:r>
              <a:rPr lang="en-US" sz="2000" b="1" dirty="0" smtClean="0"/>
              <a:t>Identification </a:t>
            </a:r>
            <a:r>
              <a:rPr lang="en-US" sz="2000" dirty="0" smtClean="0"/>
              <a:t>-identifies those items whose configuration needs to be controlled, usually consisting of hardware, software, and documentation.</a:t>
            </a:r>
            <a:br>
              <a:rPr lang="en-US" sz="2000" dirty="0" smtClean="0"/>
            </a:br>
            <a:endParaRPr lang="en-US" sz="2000" dirty="0" smtClean="0"/>
          </a:p>
          <a:p>
            <a:pPr algn="just">
              <a:buNone/>
            </a:pPr>
            <a:r>
              <a:rPr lang="en-US" sz="2000" dirty="0" smtClean="0"/>
              <a:t>• </a:t>
            </a:r>
            <a:r>
              <a:rPr lang="en-US" sz="2000" b="1" dirty="0" smtClean="0"/>
              <a:t>Change Control - establishes procedures for proposing or requesting changes</a:t>
            </a:r>
            <a:r>
              <a:rPr lang="en-US" sz="2000" dirty="0" smtClean="0"/>
              <a:t>, evaluating those changes for desirability, obtaining authorization for changes, publishing and tracking changes, and implementing changes. This function also identifies the people and organizations who have authority to make changes at various levels.</a:t>
            </a:r>
          </a:p>
          <a:p>
            <a:pPr algn="just">
              <a:buNone/>
            </a:pPr>
            <a:endParaRPr lang="en-US" sz="2000" dirty="0" smtClean="0"/>
          </a:p>
          <a:p>
            <a:pPr algn="just">
              <a:buNone/>
            </a:pPr>
            <a:r>
              <a:rPr lang="en-US" sz="2000" dirty="0" smtClean="0"/>
              <a:t>• </a:t>
            </a:r>
            <a:r>
              <a:rPr lang="en-US" sz="2000" b="1" dirty="0" smtClean="0"/>
              <a:t>Status Accounting </a:t>
            </a:r>
            <a:r>
              <a:rPr lang="en-US" sz="2000" dirty="0" smtClean="0"/>
              <a:t>-is the documentation function of CM. Its primary purpose is to maintain formal records of established configurations and make regular reports of configuration status. These records should accurately describe the product, and are used to verify the configuration of the system for testing, delivery, and other activities.</a:t>
            </a:r>
          </a:p>
          <a:p>
            <a:pPr algn="just">
              <a:buNone/>
            </a:pPr>
            <a:endParaRPr lang="en-US" sz="2000" dirty="0" smtClean="0"/>
          </a:p>
          <a:p>
            <a:pPr algn="just">
              <a:buNone/>
            </a:pPr>
            <a:r>
              <a:rPr lang="en-US" sz="2000" dirty="0" smtClean="0"/>
              <a:t>• </a:t>
            </a:r>
            <a:r>
              <a:rPr lang="en-US" sz="2000" b="1" dirty="0" smtClean="0"/>
              <a:t>Auditing </a:t>
            </a:r>
            <a:r>
              <a:rPr lang="en-US" sz="2000" dirty="0" smtClean="0"/>
              <a:t>-Effective CM requires regular evaluation of the configuration. This is done through the auditing function, where the physical and functional configurations are compared to the documented configuration. The purpose of auditing is to maintain the integrity of the baseline and release configurations for all controlled products</a:t>
            </a:r>
          </a:p>
          <a:p>
            <a:endParaRPr lang="en-US" sz="20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Following documents are required -</a:t>
            </a:r>
            <a:endParaRPr lang="en-US" b="1" dirty="0"/>
          </a:p>
        </p:txBody>
      </p:sp>
      <p:sp>
        <p:nvSpPr>
          <p:cNvPr id="3" name="Content Placeholder 2"/>
          <p:cNvSpPr>
            <a:spLocks noGrp="1"/>
          </p:cNvSpPr>
          <p:nvPr>
            <p:ph idx="1"/>
          </p:nvPr>
        </p:nvSpPr>
        <p:spPr/>
        <p:txBody>
          <a:bodyPr/>
          <a:lstStyle/>
          <a:p>
            <a:r>
              <a:rPr lang="en-US" dirty="0" smtClean="0"/>
              <a:t>Project plan</a:t>
            </a:r>
          </a:p>
          <a:p>
            <a:r>
              <a:rPr lang="en-US" dirty="0" smtClean="0"/>
              <a:t>SRS document</a:t>
            </a:r>
          </a:p>
          <a:p>
            <a:r>
              <a:rPr lang="en-US" dirty="0" smtClean="0"/>
              <a:t>Software design description document</a:t>
            </a:r>
          </a:p>
          <a:p>
            <a:r>
              <a:rPr lang="en-US" dirty="0" smtClean="0"/>
              <a:t>Source code listing</a:t>
            </a:r>
          </a:p>
          <a:p>
            <a:r>
              <a:rPr lang="en-US" dirty="0" smtClean="0"/>
              <a:t>Test plans/ procedures/ test cases.</a:t>
            </a:r>
          </a:p>
          <a:p>
            <a:r>
              <a:rPr lang="en-US" dirty="0" smtClean="0"/>
              <a:t>User manuals</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fontScale="92500" lnSpcReduction="20000"/>
          </a:bodyPr>
          <a:lstStyle/>
          <a:p>
            <a:pPr algn="just"/>
            <a:r>
              <a:rPr lang="en-US" dirty="0" smtClean="0"/>
              <a:t>All the components of the system’s configuration are recorded along with all relationships &amp; dependencies b/w them.</a:t>
            </a:r>
          </a:p>
          <a:p>
            <a:pPr algn="just"/>
            <a:r>
              <a:rPr lang="en-US" dirty="0" smtClean="0"/>
              <a:t>Any change/addition, deletion or modification must be recorded and its effect upon the rest of the system’s components should be checked. </a:t>
            </a:r>
          </a:p>
          <a:p>
            <a:pPr algn="just"/>
            <a:r>
              <a:rPr lang="en-US" dirty="0" smtClean="0"/>
              <a:t>After a change has been made, a new configuration is recorded. There is need to know who is responsible for every procedure &amp; process along the way.</a:t>
            </a:r>
          </a:p>
          <a:p>
            <a:pPr algn="just"/>
            <a:r>
              <a:rPr lang="en-US" dirty="0" smtClean="0"/>
              <a:t>It is a management task both to assign these responsibilities and to conduct audit to see that they are carried out.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Principal Activities of SCM</a:t>
            </a:r>
            <a:endParaRPr lang="en-US" b="1" dirty="0"/>
          </a:p>
        </p:txBody>
      </p:sp>
      <p:sp>
        <p:nvSpPr>
          <p:cNvPr id="3" name="Content Placeholder 2"/>
          <p:cNvSpPr>
            <a:spLocks noGrp="1"/>
          </p:cNvSpPr>
          <p:nvPr>
            <p:ph idx="1"/>
          </p:nvPr>
        </p:nvSpPr>
        <p:spPr/>
        <p:txBody>
          <a:bodyPr/>
          <a:lstStyle/>
          <a:p>
            <a:pPr algn="just"/>
            <a:r>
              <a:rPr lang="en-US" dirty="0" smtClean="0"/>
              <a:t>Configuration mgmt is carried out through two principal activities:</a:t>
            </a:r>
          </a:p>
          <a:p>
            <a:pPr lvl="1" algn="just"/>
            <a:endParaRPr lang="en-US" b="1" dirty="0" smtClean="0"/>
          </a:p>
          <a:p>
            <a:pPr lvl="1" algn="just"/>
            <a:r>
              <a:rPr lang="en-US" b="1" dirty="0" smtClean="0"/>
              <a:t>Configuration </a:t>
            </a:r>
            <a:r>
              <a:rPr lang="en-US" b="1" dirty="0" smtClean="0"/>
              <a:t>identification </a:t>
            </a:r>
            <a:r>
              <a:rPr lang="en-US" dirty="0" smtClean="0"/>
              <a:t>involves deciding which parts of the system should be kept track of.</a:t>
            </a:r>
          </a:p>
          <a:p>
            <a:pPr lvl="1" algn="just">
              <a:buNone/>
            </a:pPr>
            <a:endParaRPr lang="en-US" b="1" dirty="0" smtClean="0"/>
          </a:p>
          <a:p>
            <a:pPr lvl="1" algn="just"/>
            <a:r>
              <a:rPr lang="en-US" b="1" dirty="0" smtClean="0"/>
              <a:t>Configuration control </a:t>
            </a:r>
            <a:r>
              <a:rPr lang="en-US" dirty="0" smtClean="0"/>
              <a:t>ensures that changes to a system happen smoothly. </a:t>
            </a:r>
            <a:endParaRPr lang="en-US" b="1"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Change Control Process</a:t>
            </a:r>
            <a:endParaRPr lang="en-US" b="1" dirty="0"/>
          </a:p>
        </p:txBody>
      </p:sp>
      <p:sp>
        <p:nvSpPr>
          <p:cNvPr id="3" name="Content Placeholder 2"/>
          <p:cNvSpPr>
            <a:spLocks noGrp="1"/>
          </p:cNvSpPr>
          <p:nvPr>
            <p:ph idx="1"/>
          </p:nvPr>
        </p:nvSpPr>
        <p:spPr/>
        <p:txBody>
          <a:bodyPr>
            <a:normAutofit fontScale="77500" lnSpcReduction="20000"/>
          </a:bodyPr>
          <a:lstStyle/>
          <a:p>
            <a:pPr algn="just">
              <a:buNone/>
            </a:pPr>
            <a:endParaRPr lang="en-US" dirty="0" smtClean="0"/>
          </a:p>
          <a:p>
            <a:pPr algn="just"/>
            <a:r>
              <a:rPr lang="en-US" dirty="0" smtClean="0"/>
              <a:t>Change control involves procedures and tools to bring order in the change process. Larger projects have a formal </a:t>
            </a:r>
            <a:r>
              <a:rPr lang="en-US" b="1" dirty="0" smtClean="0"/>
              <a:t>change control board (CCB)</a:t>
            </a:r>
            <a:r>
              <a:rPr lang="en-US" dirty="0" smtClean="0"/>
              <a:t>, whose responsibility is to review and approve or disapprove change.</a:t>
            </a:r>
          </a:p>
          <a:p>
            <a:pPr algn="just"/>
            <a:endParaRPr lang="en-US" dirty="0" smtClean="0"/>
          </a:p>
          <a:p>
            <a:pPr algn="just"/>
            <a:r>
              <a:rPr lang="en-US" dirty="0" smtClean="0"/>
              <a:t>It is the CCB responsibility to provide the mechanism to maintain orderly change processes. For a large software engineering project, uncontrolled change rapidly leads to chaos. For such projects, change control combines human procedures &amp; automated tools to provide a mechanism for the control of change.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Goals of Change Control Process</a:t>
            </a:r>
            <a:endParaRPr lang="en-US" b="1" dirty="0"/>
          </a:p>
        </p:txBody>
      </p:sp>
      <p:sp>
        <p:nvSpPr>
          <p:cNvPr id="3" name="Content Placeholder 2"/>
          <p:cNvSpPr>
            <a:spLocks noGrp="1"/>
          </p:cNvSpPr>
          <p:nvPr>
            <p:ph idx="1"/>
          </p:nvPr>
        </p:nvSpPr>
        <p:spPr>
          <a:xfrm>
            <a:off x="457200" y="1371600"/>
            <a:ext cx="8229600" cy="5486400"/>
          </a:xfrm>
        </p:spPr>
        <p:txBody>
          <a:bodyPr>
            <a:normAutofit fontScale="85000" lnSpcReduction="20000"/>
          </a:bodyPr>
          <a:lstStyle/>
          <a:p>
            <a:pPr lvl="1" algn="just"/>
            <a:r>
              <a:rPr lang="en-US" dirty="0" smtClean="0"/>
              <a:t>Offer </a:t>
            </a:r>
            <a:r>
              <a:rPr lang="en-US" dirty="0" smtClean="0"/>
              <a:t>a </a:t>
            </a:r>
            <a:r>
              <a:rPr lang="en-US" b="1" dirty="0" smtClean="0"/>
              <a:t>mechanism for accepting changes that enhance the product while rejecting those that degrade it</a:t>
            </a:r>
            <a:r>
              <a:rPr lang="en-US" dirty="0" smtClean="0"/>
              <a:t>.</a:t>
            </a:r>
          </a:p>
          <a:p>
            <a:pPr lvl="1" algn="just"/>
            <a:r>
              <a:rPr lang="en-US" b="1" dirty="0" smtClean="0"/>
              <a:t>Offer revision control &amp; backup safety </a:t>
            </a:r>
            <a:r>
              <a:rPr lang="en-US" dirty="0" smtClean="0"/>
              <a:t>for work products during their formative development.</a:t>
            </a:r>
          </a:p>
          <a:p>
            <a:pPr lvl="1" algn="just"/>
            <a:r>
              <a:rPr lang="en-US" dirty="0" smtClean="0"/>
              <a:t>Facilitate changes to work products during their initial formative development while avoiding unnecessary overhead or formality.</a:t>
            </a:r>
          </a:p>
          <a:p>
            <a:pPr lvl="1" algn="just"/>
            <a:r>
              <a:rPr lang="en-US" dirty="0" smtClean="0"/>
              <a:t>Permit for formal acceptance of work products after their initial formative development has been finished.</a:t>
            </a:r>
          </a:p>
          <a:p>
            <a:pPr lvl="1" algn="just"/>
            <a:r>
              <a:rPr lang="en-US" dirty="0" smtClean="0"/>
              <a:t>Permit all parties materially affected by proposed changes to accepted work products to assess the resource, schedule or product impact of the changes.</a:t>
            </a:r>
          </a:p>
          <a:p>
            <a:pPr lvl="1" algn="just"/>
            <a:r>
              <a:rPr lang="en-US" b="1" dirty="0" smtClean="0"/>
              <a:t>Notify interested parties on the periphery of development regarding change proposals, their assessed impact and whether the changes were approved or rejected.</a:t>
            </a:r>
            <a:endParaRPr lang="en-US" b="1"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Software Version Control</a:t>
            </a:r>
            <a:endParaRPr lang="en-US" b="1" dirty="0"/>
          </a:p>
        </p:txBody>
      </p:sp>
      <p:sp>
        <p:nvSpPr>
          <p:cNvPr id="3" name="Content Placeholder 2"/>
          <p:cNvSpPr>
            <a:spLocks noGrp="1"/>
          </p:cNvSpPr>
          <p:nvPr>
            <p:ph idx="1"/>
          </p:nvPr>
        </p:nvSpPr>
        <p:spPr/>
        <p:txBody>
          <a:bodyPr>
            <a:normAutofit fontScale="92500"/>
          </a:bodyPr>
          <a:lstStyle/>
          <a:p>
            <a:pPr algn="just"/>
            <a:r>
              <a:rPr lang="en-US" dirty="0" smtClean="0"/>
              <a:t>During software maintenance at least two versions of the software system are produced , one being the  old version and the other one or more new versions.</a:t>
            </a:r>
          </a:p>
          <a:p>
            <a:pPr algn="just"/>
            <a:r>
              <a:rPr lang="en-US" dirty="0" smtClean="0"/>
              <a:t>As a s/w system comprises of s/w components, there will also be two or more versions of each component that has been changed. Thus, the software maintenance team has to cope with multiple versions of the software </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fontScale="70000" lnSpcReduction="20000"/>
          </a:bodyPr>
          <a:lstStyle/>
          <a:p>
            <a:pPr algn="just"/>
            <a:endParaRPr lang="en-US" dirty="0" smtClean="0"/>
          </a:p>
          <a:p>
            <a:pPr algn="just"/>
            <a:endParaRPr lang="en-US" dirty="0" smtClean="0"/>
          </a:p>
          <a:p>
            <a:pPr algn="just"/>
            <a:r>
              <a:rPr lang="en-US" dirty="0" smtClean="0"/>
              <a:t>A </a:t>
            </a:r>
            <a:r>
              <a:rPr lang="en-US" b="1" dirty="0" smtClean="0"/>
              <a:t>version control tool </a:t>
            </a:r>
            <a:r>
              <a:rPr lang="en-US" dirty="0" smtClean="0"/>
              <a:t>is the first stage towards being able to manage multiple versions. Once, it is in place, </a:t>
            </a:r>
            <a:r>
              <a:rPr lang="en-US" b="1" dirty="0" smtClean="0"/>
              <a:t>a detailed record of every version of the software must be kept</a:t>
            </a:r>
            <a:r>
              <a:rPr lang="en-US" dirty="0" smtClean="0"/>
              <a:t>. This comprises the-</a:t>
            </a:r>
          </a:p>
          <a:p>
            <a:pPr lvl="1" algn="just"/>
            <a:r>
              <a:rPr lang="en-US" dirty="0" smtClean="0"/>
              <a:t>Name of each source code component, including the variations and revisions</a:t>
            </a:r>
          </a:p>
          <a:p>
            <a:pPr lvl="1" algn="just"/>
            <a:r>
              <a:rPr lang="en-US" dirty="0" smtClean="0"/>
              <a:t>The versions of the various compilers and linkers used</a:t>
            </a:r>
          </a:p>
          <a:p>
            <a:pPr lvl="1" algn="just"/>
            <a:r>
              <a:rPr lang="en-US" dirty="0" smtClean="0"/>
              <a:t>The name of the software staff who constructed the component</a:t>
            </a:r>
          </a:p>
          <a:p>
            <a:pPr lvl="1" algn="just"/>
            <a:r>
              <a:rPr lang="en-US" dirty="0" smtClean="0"/>
              <a:t>The date and the time at which it was constructed</a:t>
            </a:r>
          </a:p>
          <a:p>
            <a:pPr algn="just">
              <a:buNone/>
            </a:pPr>
            <a:endParaRPr lang="en-US" dirty="0" smtClean="0"/>
          </a:p>
          <a:p>
            <a:pPr algn="just"/>
            <a:r>
              <a:rPr lang="en-US" dirty="0" smtClean="0"/>
              <a:t>A </a:t>
            </a:r>
            <a:r>
              <a:rPr lang="en-US" b="1" dirty="0" smtClean="0"/>
              <a:t>version control system </a:t>
            </a:r>
            <a:r>
              <a:rPr lang="en-US" dirty="0" smtClean="0"/>
              <a:t>is a repository of files . Every change made to the source is tracked, along with </a:t>
            </a:r>
            <a:r>
              <a:rPr lang="en-US" b="1" dirty="0" smtClean="0"/>
              <a:t>who made the change, why they made it and references to problems fixed or enhancements introduced</a:t>
            </a:r>
            <a:r>
              <a:rPr lang="en-US" dirty="0" smtClean="0"/>
              <a:t>, by the change.</a:t>
            </a:r>
          </a:p>
          <a:p>
            <a:pPr algn="just"/>
            <a:endParaRPr lang="en-US" dirty="0" smtClean="0"/>
          </a:p>
          <a:p>
            <a:pPr algn="just"/>
            <a:r>
              <a:rPr lang="en-US" dirty="0" smtClean="0"/>
              <a:t>User’s may wish to compare today’s version of some s/w with yesterday’s version or last year’s version. Since version control system keep track of every version of the s/w, this becomes a straightforward task.  </a:t>
            </a: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Version control activity is divided in four sub-activities:</a:t>
            </a:r>
          </a:p>
          <a:p>
            <a:pPr marL="514350" indent="-514350">
              <a:buAutoNum type="arabicPeriod"/>
            </a:pPr>
            <a:r>
              <a:rPr lang="en-US" dirty="0" smtClean="0"/>
              <a:t>Identifying new </a:t>
            </a:r>
            <a:r>
              <a:rPr lang="en-US" dirty="0" smtClean="0"/>
              <a:t>versions</a:t>
            </a:r>
          </a:p>
          <a:p>
            <a:pPr marL="514350" indent="-514350">
              <a:buAutoNum type="arabicPeriod"/>
            </a:pPr>
            <a:r>
              <a:rPr lang="en-US" dirty="0" smtClean="0"/>
              <a:t> </a:t>
            </a:r>
            <a:r>
              <a:rPr lang="en-US" dirty="0" smtClean="0"/>
              <a:t>Numbering scheme </a:t>
            </a:r>
            <a:r>
              <a:rPr lang="en-US" b="1" dirty="0" smtClean="0"/>
              <a:t>: </a:t>
            </a:r>
            <a:r>
              <a:rPr lang="en-US" dirty="0" smtClean="0"/>
              <a:t>It will have the following format</a:t>
            </a:r>
          </a:p>
          <a:p>
            <a:pPr marL="514350" indent="-514350" algn="ctr">
              <a:buNone/>
            </a:pPr>
            <a:r>
              <a:rPr lang="en-US" b="1" dirty="0" smtClean="0"/>
              <a:t>Version </a:t>
            </a:r>
            <a:r>
              <a:rPr lang="en-US" b="1" dirty="0" smtClean="0"/>
              <a:t>X.Y.Z…</a:t>
            </a:r>
          </a:p>
          <a:p>
            <a:pPr marL="514350" indent="-514350">
              <a:buNone/>
            </a:pPr>
            <a:r>
              <a:rPr lang="en-US" dirty="0" smtClean="0"/>
              <a:t>3. Visibility</a:t>
            </a:r>
          </a:p>
          <a:p>
            <a:pPr marL="514350" indent="-514350">
              <a:buNone/>
            </a:pPr>
            <a:r>
              <a:rPr lang="en-US" dirty="0" smtClean="0"/>
              <a:t>4. Tracking</a:t>
            </a:r>
            <a:endParaRPr lang="en-US" dirty="0" smtClean="0"/>
          </a:p>
          <a:p>
            <a:pPr marL="514350" indent="-514350">
              <a:buAutoNum type="arabicPeriod"/>
            </a:pPr>
            <a:endParaRPr lang="en-US" dirty="0" smtClean="0"/>
          </a:p>
          <a:p>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fontScale="77500" lnSpcReduction="20000"/>
          </a:bodyPr>
          <a:lstStyle/>
          <a:p>
            <a:pPr marL="514350" indent="-514350" algn="just">
              <a:buAutoNum type="arabicPeriod"/>
            </a:pPr>
            <a:r>
              <a:rPr lang="en-US" b="1" dirty="0" smtClean="0"/>
              <a:t>Identifying new versions: </a:t>
            </a:r>
            <a:r>
              <a:rPr lang="en-US" dirty="0" smtClean="0"/>
              <a:t>	A s/w configuration item (SCI) will get a new version no. when there has been a change to its established baseline. Each previous version will be stored in a corresponding directory like version 0, version1, version2 etc.</a:t>
            </a:r>
          </a:p>
          <a:p>
            <a:pPr marL="514350" indent="-514350" algn="just">
              <a:buNone/>
            </a:pPr>
            <a:endParaRPr lang="en-US" dirty="0" smtClean="0"/>
          </a:p>
          <a:p>
            <a:pPr marL="514350" indent="-514350" algn="just">
              <a:buNone/>
            </a:pPr>
            <a:r>
              <a:rPr lang="en-US" b="1" dirty="0" smtClean="0"/>
              <a:t>2. 	Numbering scheme: </a:t>
            </a:r>
            <a:r>
              <a:rPr lang="en-US" dirty="0" smtClean="0"/>
              <a:t>It will have the following format</a:t>
            </a:r>
          </a:p>
          <a:p>
            <a:pPr marL="514350" indent="-514350" algn="ctr">
              <a:buNone/>
            </a:pPr>
            <a:r>
              <a:rPr lang="en-US" b="1" dirty="0" smtClean="0"/>
              <a:t>	 </a:t>
            </a:r>
          </a:p>
          <a:p>
            <a:pPr marL="514350" indent="-514350" algn="ctr">
              <a:buNone/>
            </a:pPr>
            <a:r>
              <a:rPr lang="en-US" b="1" dirty="0" smtClean="0"/>
              <a:t>Version X.Y.Z…</a:t>
            </a:r>
          </a:p>
          <a:p>
            <a:pPr marL="514350" indent="-514350" algn="just"/>
            <a:endParaRPr lang="en-US" b="1" dirty="0" smtClean="0"/>
          </a:p>
          <a:p>
            <a:pPr marL="514350" indent="-514350" algn="just"/>
            <a:r>
              <a:rPr lang="en-US" dirty="0" smtClean="0"/>
              <a:t>(X) denotes the entire SCI. Therefore, </a:t>
            </a:r>
            <a:r>
              <a:rPr lang="en-US" b="1" dirty="0" smtClean="0"/>
              <a:t>changes made to the entire configuration item, or changes large enough to warrant a completely new release of the item</a:t>
            </a:r>
            <a:r>
              <a:rPr lang="en-US" dirty="0" smtClean="0"/>
              <a:t>, will cause the first digit to increase.</a:t>
            </a:r>
          </a:p>
          <a:p>
            <a:pPr marL="514350" indent="-514350" algn="just"/>
            <a:r>
              <a:rPr lang="en-US" dirty="0" smtClean="0"/>
              <a:t>(Y) denotes the component of  SCI. this digit will sequentially </a:t>
            </a:r>
            <a:r>
              <a:rPr lang="en-US" b="1" dirty="0" smtClean="0"/>
              <a:t>increase if a change is made to a component or multiple components</a:t>
            </a:r>
            <a:r>
              <a:rPr lang="en-US" dirty="0" smtClean="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p:txBody>
          <a:bodyPr>
            <a:normAutofit/>
          </a:bodyPr>
          <a:lstStyle/>
          <a:p>
            <a:pPr>
              <a:buNone/>
            </a:pPr>
            <a:r>
              <a:rPr lang="en-US" b="1" dirty="0" smtClean="0"/>
              <a:t>4. Preventive maintenance: </a:t>
            </a:r>
          </a:p>
          <a:p>
            <a:pPr algn="just">
              <a:buNone/>
            </a:pPr>
            <a:r>
              <a:rPr lang="en-US" dirty="0" smtClean="0"/>
              <a:t>	It is the process by which we prevent our system from being obsolete. It involves the concept of reengineering &amp; reverse engineering in which an old system with an old technology is re-engineered using new technology. This maintenance prevents the system from dying out. </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514350" indent="-514350"/>
            <a:r>
              <a:rPr lang="en-US" dirty="0" smtClean="0"/>
              <a:t>(Z) denotes the </a:t>
            </a:r>
            <a:r>
              <a:rPr lang="en-US" b="1" dirty="0" smtClean="0"/>
              <a:t>section of the component</a:t>
            </a:r>
            <a:r>
              <a:rPr lang="en-US" dirty="0" smtClean="0"/>
              <a:t> of a SCI. </a:t>
            </a:r>
            <a:r>
              <a:rPr lang="en-US" dirty="0" smtClean="0"/>
              <a:t>This </a:t>
            </a:r>
            <a:r>
              <a:rPr lang="en-US" dirty="0" smtClean="0"/>
              <a:t>no. will only be visible if a component of an SCI can be divided into individual sections</a:t>
            </a:r>
            <a:r>
              <a:rPr lang="en-US" b="1" dirty="0" smtClean="0"/>
              <a:t>. Changes made at this level</a:t>
            </a:r>
            <a:r>
              <a:rPr lang="en-US" dirty="0" smtClean="0"/>
              <a:t> of detail will need a sequential change of third digit.</a:t>
            </a:r>
          </a:p>
          <a:p>
            <a:pPr marL="514350" indent="-514350">
              <a:buNone/>
            </a:pPr>
            <a:endParaRPr lang="en-US" b="1" dirty="0" smtClean="0"/>
          </a:p>
          <a:p>
            <a:pPr marL="514350" indent="-514350">
              <a:buAutoNum type="arabicPeriod" startAt="3"/>
            </a:pPr>
            <a:r>
              <a:rPr lang="en-US" b="1" dirty="0" smtClean="0"/>
              <a:t>Visibility: </a:t>
            </a:r>
            <a:r>
              <a:rPr lang="en-US" dirty="0" smtClean="0"/>
              <a:t>the version no. can be seen either in frame or below the title.</a:t>
            </a:r>
          </a:p>
          <a:p>
            <a:pPr marL="514350" indent="-514350">
              <a:buAutoNum type="arabicPeriod" startAt="3"/>
            </a:pPr>
            <a:endParaRPr lang="en-US" dirty="0" smtClean="0"/>
          </a:p>
          <a:p>
            <a:pPr marL="514350" indent="-514350">
              <a:buAutoNum type="arabicPeriod" startAt="3"/>
            </a:pPr>
            <a:r>
              <a:rPr lang="en-US" b="1" dirty="0" smtClean="0"/>
              <a:t>Tracking :</a:t>
            </a:r>
            <a:r>
              <a:rPr lang="en-US" dirty="0" smtClean="0"/>
              <a:t> the best way to keep track of the different versions is with a version evolution graph.</a:t>
            </a:r>
          </a:p>
          <a:p>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a:t>
            </a:r>
            <a:endParaRPr lang="en-US" dirty="0"/>
          </a:p>
        </p:txBody>
      </p:sp>
      <p:sp>
        <p:nvSpPr>
          <p:cNvPr id="3" name="Content Placeholder 2"/>
          <p:cNvSpPr>
            <a:spLocks noGrp="1"/>
          </p:cNvSpPr>
          <p:nvPr>
            <p:ph idx="1"/>
          </p:nvPr>
        </p:nvSpPr>
        <p:spPr/>
        <p:txBody>
          <a:bodyPr/>
          <a:lstStyle/>
          <a:p>
            <a:pPr algn="just"/>
            <a:r>
              <a:rPr lang="en-US" dirty="0" smtClean="0"/>
              <a:t>CASE stands for </a:t>
            </a:r>
            <a:r>
              <a:rPr lang="en-US" b="1" dirty="0" smtClean="0"/>
              <a:t>C</a:t>
            </a:r>
            <a:r>
              <a:rPr lang="en-US" dirty="0" smtClean="0"/>
              <a:t>omputer </a:t>
            </a:r>
            <a:r>
              <a:rPr lang="en-US" b="1" dirty="0" smtClean="0"/>
              <a:t>A</a:t>
            </a:r>
            <a:r>
              <a:rPr lang="en-US" dirty="0" smtClean="0"/>
              <a:t>ided </a:t>
            </a:r>
            <a:r>
              <a:rPr lang="en-US" b="1" dirty="0" smtClean="0"/>
              <a:t>S</a:t>
            </a:r>
            <a:r>
              <a:rPr lang="en-US" dirty="0" smtClean="0"/>
              <a:t>oftware </a:t>
            </a:r>
            <a:r>
              <a:rPr lang="en-US" b="1" dirty="0" smtClean="0"/>
              <a:t>E</a:t>
            </a:r>
            <a:r>
              <a:rPr lang="en-US" dirty="0" smtClean="0"/>
              <a:t>ngineering. It means, </a:t>
            </a:r>
            <a:r>
              <a:rPr lang="en-US" b="1" dirty="0" smtClean="0"/>
              <a:t>development and maintenance </a:t>
            </a:r>
            <a:r>
              <a:rPr lang="en-US" dirty="0" smtClean="0"/>
              <a:t>of software projects with help of various automated software tools.</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 Tools</a:t>
            </a:r>
            <a:endParaRPr lang="en-US" b="1" dirty="0"/>
          </a:p>
        </p:txBody>
      </p:sp>
      <p:sp>
        <p:nvSpPr>
          <p:cNvPr id="3" name="Content Placeholder 2"/>
          <p:cNvSpPr>
            <a:spLocks noGrp="1"/>
          </p:cNvSpPr>
          <p:nvPr>
            <p:ph idx="1"/>
          </p:nvPr>
        </p:nvSpPr>
        <p:spPr/>
        <p:txBody>
          <a:bodyPr>
            <a:normAutofit fontScale="85000" lnSpcReduction="10000"/>
          </a:bodyPr>
          <a:lstStyle/>
          <a:p>
            <a:pPr algn="just"/>
            <a:r>
              <a:rPr lang="en-US" dirty="0" smtClean="0"/>
              <a:t>Computer aided software engineering tool assist software engineering managers &amp; practitioners in every activity associated with the software process.</a:t>
            </a:r>
          </a:p>
          <a:p>
            <a:pPr algn="just"/>
            <a:endParaRPr lang="en-US" dirty="0" smtClean="0"/>
          </a:p>
          <a:p>
            <a:pPr algn="just"/>
            <a:r>
              <a:rPr lang="en-US" dirty="0" smtClean="0"/>
              <a:t>Thus, a CASE tool means any tool used to automate some activity associated with software development. Many CASE tools are available. Some of these CASE tools assist in </a:t>
            </a:r>
            <a:r>
              <a:rPr lang="en-US" b="1" dirty="0" smtClean="0"/>
              <a:t>phase  related tasks </a:t>
            </a:r>
            <a:r>
              <a:rPr lang="en-US" dirty="0" smtClean="0"/>
              <a:t>such as specification, structure analysis, design, coding, testing etc; and others to </a:t>
            </a:r>
            <a:r>
              <a:rPr lang="en-US" b="1" dirty="0" smtClean="0"/>
              <a:t>non-phase activities </a:t>
            </a:r>
            <a:r>
              <a:rPr lang="en-US" dirty="0" smtClean="0"/>
              <a:t>such as project management and configuration management.</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TOOLS</a:t>
            </a:r>
            <a:endParaRPr lang="en-US" dirty="0"/>
          </a:p>
        </p:txBody>
      </p:sp>
      <p:sp>
        <p:nvSpPr>
          <p:cNvPr id="3" name="Content Placeholder 2"/>
          <p:cNvSpPr>
            <a:spLocks noGrp="1"/>
          </p:cNvSpPr>
          <p:nvPr>
            <p:ph idx="1"/>
          </p:nvPr>
        </p:nvSpPr>
        <p:spPr/>
        <p:txBody>
          <a:bodyPr>
            <a:normAutofit/>
          </a:bodyPr>
          <a:lstStyle/>
          <a:p>
            <a:pPr algn="just"/>
            <a:r>
              <a:rPr lang="en-US" dirty="0" smtClean="0"/>
              <a:t>CASE tools are software programs that are designed to assist human programmers with the complexity of the processes &amp; the artifacts of software engineering. </a:t>
            </a:r>
          </a:p>
          <a:p>
            <a:pPr algn="just"/>
            <a:r>
              <a:rPr lang="en-US" dirty="0" smtClean="0"/>
              <a:t>As we know, software engineering is a systematic approach to the development, operations, maintenance &amp; retirement of software.</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r>
              <a:rPr lang="en-US" dirty="0" smtClean="0"/>
              <a:t>Software engineering mainly includes the following processes, which may be aided by CASE:-</a:t>
            </a:r>
          </a:p>
          <a:p>
            <a:pPr lvl="1" algn="just"/>
            <a:r>
              <a:rPr lang="en-US" dirty="0" smtClean="0"/>
              <a:t>Translation of user needs into software requirements.</a:t>
            </a:r>
          </a:p>
          <a:p>
            <a:pPr lvl="1" algn="just"/>
            <a:r>
              <a:rPr lang="en-US" dirty="0" smtClean="0"/>
              <a:t>Transformation of software requirements into design specifications.</a:t>
            </a:r>
          </a:p>
          <a:p>
            <a:pPr lvl="1" algn="just"/>
            <a:r>
              <a:rPr lang="en-US" dirty="0" smtClean="0"/>
              <a:t>Implementation of design into code.</a:t>
            </a:r>
          </a:p>
          <a:p>
            <a:pPr lvl="1" algn="just"/>
            <a:r>
              <a:rPr lang="en-US" dirty="0" smtClean="0"/>
              <a:t>Testing of the code for the operational use.</a:t>
            </a:r>
          </a:p>
          <a:p>
            <a:pPr lvl="1" algn="just"/>
            <a:r>
              <a:rPr lang="en-US" dirty="0" smtClean="0"/>
              <a:t>Documentation. </a:t>
            </a: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using CASE Tools</a:t>
            </a:r>
            <a:endParaRPr lang="en-US" dirty="0"/>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r>
              <a:rPr lang="en-US" dirty="0" smtClean="0"/>
              <a:t>The primary reason for using a CASE Tool are:</a:t>
            </a:r>
          </a:p>
          <a:p>
            <a:pPr lvl="1"/>
            <a:r>
              <a:rPr lang="en-US" b="1" dirty="0" smtClean="0"/>
              <a:t>To increase productivity:</a:t>
            </a:r>
            <a:r>
              <a:rPr lang="en-US" dirty="0" smtClean="0"/>
              <a:t> Automation of various activities of system development and management processes increases productivity of the development team. </a:t>
            </a:r>
          </a:p>
          <a:p>
            <a:pPr lvl="1"/>
            <a:r>
              <a:rPr lang="en-US" b="1" dirty="0" smtClean="0"/>
              <a:t>To help produce better quality software at low maintenance cost:</a:t>
            </a:r>
            <a:r>
              <a:rPr lang="en-US" dirty="0" smtClean="0"/>
              <a:t> Use of CASE tools makes the software easy to maintain and hence reduce the maintenance costs. </a:t>
            </a:r>
          </a:p>
          <a:p>
            <a:pPr lvl="1"/>
            <a:endParaRPr lang="en-US" dirty="0" smtClean="0"/>
          </a:p>
          <a:p>
            <a:pPr lvl="1">
              <a:buNone/>
            </a:pPr>
            <a:r>
              <a:rPr lang="en-US" dirty="0" smtClean="0"/>
              <a:t>Other major benefits include the following-</a:t>
            </a:r>
          </a:p>
          <a:p>
            <a:pPr lvl="1"/>
            <a:r>
              <a:rPr lang="en-US" dirty="0" smtClean="0"/>
              <a:t>Improved productivity</a:t>
            </a:r>
          </a:p>
          <a:p>
            <a:pPr lvl="1"/>
            <a:r>
              <a:rPr lang="en-US" dirty="0" smtClean="0"/>
              <a:t>Better documentation</a:t>
            </a:r>
          </a:p>
          <a:p>
            <a:pPr lvl="1"/>
            <a:r>
              <a:rPr lang="en-US" dirty="0" smtClean="0"/>
              <a:t>Reduced lifetime maintenance</a:t>
            </a:r>
          </a:p>
          <a:p>
            <a:pPr lvl="1"/>
            <a:r>
              <a:rPr lang="en-US" dirty="0" smtClean="0"/>
              <a:t>Improved accuracy</a:t>
            </a:r>
          </a:p>
          <a:p>
            <a:pPr lvl="1"/>
            <a:r>
              <a:rPr lang="en-US" dirty="0" smtClean="0"/>
              <a:t>Opportunity to non-programmers.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458200" cy="5821363"/>
          </a:xfrm>
        </p:spPr>
        <p:txBody>
          <a:bodyPr>
            <a:normAutofit fontScale="92500" lnSpcReduction="20000"/>
          </a:bodyPr>
          <a:lstStyle/>
          <a:p>
            <a:pPr algn="just"/>
            <a:r>
              <a:rPr lang="en-US" b="1" dirty="0" smtClean="0"/>
              <a:t>Improved productivity: </a:t>
            </a:r>
            <a:r>
              <a:rPr lang="en-US" dirty="0" smtClean="0"/>
              <a:t>CASE tools provide automation &amp; reduce the time to complete many tasks, hence improvements in productivity.</a:t>
            </a:r>
          </a:p>
          <a:p>
            <a:pPr algn="just"/>
            <a:endParaRPr lang="en-US" b="1" dirty="0" smtClean="0"/>
          </a:p>
          <a:p>
            <a:pPr algn="just"/>
            <a:r>
              <a:rPr lang="en-US" b="1" dirty="0" smtClean="0"/>
              <a:t>Better documentation: </a:t>
            </a:r>
            <a:r>
              <a:rPr lang="en-US" dirty="0" smtClean="0"/>
              <a:t>By using CASE Tools, vast amount of documentation are produced along the way.</a:t>
            </a:r>
          </a:p>
          <a:p>
            <a:pPr algn="just"/>
            <a:endParaRPr lang="en-US" dirty="0" smtClean="0"/>
          </a:p>
          <a:p>
            <a:pPr algn="just"/>
            <a:r>
              <a:rPr lang="en-US" b="1" dirty="0" smtClean="0"/>
              <a:t>Reduced Lifetime Maintenance: </a:t>
            </a:r>
            <a:r>
              <a:rPr lang="en-US" dirty="0" smtClean="0"/>
              <a:t>As a result of better design, better analysis and automatic code generation, automatic testing &amp; debugging overall system’s quality improves. There is better documentation also. Thus, the net effort &amp; cost involved with maintenance is reduced.</a:t>
            </a:r>
            <a:endParaRPr lang="en-US" b="1"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gn="just"/>
            <a:r>
              <a:rPr lang="en-US" b="1" dirty="0" smtClean="0"/>
              <a:t>Improved Accuracy: </a:t>
            </a:r>
            <a:r>
              <a:rPr lang="en-US" dirty="0" smtClean="0"/>
              <a:t>CASE tools can provide ongoing debugging &amp; error checking which is very vital for early defect removal, which actually played a major role in shaping modern software.</a:t>
            </a:r>
          </a:p>
          <a:p>
            <a:pPr algn="just"/>
            <a:endParaRPr lang="en-US" b="1" dirty="0" smtClean="0"/>
          </a:p>
          <a:p>
            <a:pPr algn="just"/>
            <a:r>
              <a:rPr lang="en-US" b="1" dirty="0" smtClean="0"/>
              <a:t>Opportunity to non-programmers: </a:t>
            </a:r>
            <a:r>
              <a:rPr lang="en-US" dirty="0" smtClean="0"/>
              <a:t>With the increased movement towards object oriented technology &amp; client server bases, programming can also be done by people who don’t have a complete programming background. By using the lower case tools, it could be possible to develop software from the initial design &amp; analysis phase.</a:t>
            </a:r>
            <a:endParaRPr lang="en-US" b="1"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Characteristics of a CASE Tool</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	A CASE tool must have the following characteristics in order to be used efficiently:</a:t>
            </a:r>
          </a:p>
          <a:p>
            <a:pPr>
              <a:buNone/>
            </a:pPr>
            <a:endParaRPr lang="en-US" b="1" dirty="0" smtClean="0"/>
          </a:p>
          <a:p>
            <a:r>
              <a:rPr lang="en-US" b="1" dirty="0" smtClean="0"/>
              <a:t>A standard methodology</a:t>
            </a:r>
          </a:p>
          <a:p>
            <a:endParaRPr lang="en-US" b="1" dirty="0" smtClean="0"/>
          </a:p>
          <a:p>
            <a:r>
              <a:rPr lang="en-US" b="1" dirty="0" smtClean="0"/>
              <a:t>Flexibility</a:t>
            </a:r>
          </a:p>
          <a:p>
            <a:endParaRPr lang="en-US" b="1" dirty="0" smtClean="0"/>
          </a:p>
          <a:p>
            <a:r>
              <a:rPr lang="en-US" b="1" dirty="0" smtClean="0"/>
              <a:t>Strong Integration</a:t>
            </a:r>
          </a:p>
          <a:p>
            <a:endParaRPr lang="en-US" b="1" dirty="0" smtClean="0"/>
          </a:p>
          <a:p>
            <a:r>
              <a:rPr lang="en-US" b="1" dirty="0" smtClean="0"/>
              <a:t>Integration with testing software</a:t>
            </a:r>
          </a:p>
          <a:p>
            <a:endParaRPr lang="en-US" b="1" dirty="0" smtClean="0"/>
          </a:p>
          <a:p>
            <a:r>
              <a:rPr lang="en-US" b="1" dirty="0" smtClean="0"/>
              <a:t>Support for reverse engineering</a:t>
            </a:r>
          </a:p>
          <a:p>
            <a:endParaRPr lang="en-US" b="1" dirty="0" smtClean="0"/>
          </a:p>
          <a:p>
            <a:r>
              <a:rPr lang="en-US" b="1" dirty="0" smtClean="0"/>
              <a:t>On-line help</a:t>
            </a: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324600"/>
          </a:xfrm>
        </p:spPr>
        <p:txBody>
          <a:bodyPr>
            <a:normAutofit fontScale="62500" lnSpcReduction="20000"/>
          </a:bodyPr>
          <a:lstStyle/>
          <a:p>
            <a:pPr algn="just"/>
            <a:r>
              <a:rPr lang="en-US" b="1" dirty="0" smtClean="0"/>
              <a:t>A standard methodology: </a:t>
            </a:r>
            <a:r>
              <a:rPr lang="en-US" dirty="0" smtClean="0"/>
              <a:t>A CASE tool must support a standard software development methodology and standard modeling techniques. In the present scenario most of the CASE tools are moving towards UML</a:t>
            </a:r>
            <a:r>
              <a:rPr lang="en-US" dirty="0" smtClean="0"/>
              <a:t>.</a:t>
            </a:r>
          </a:p>
          <a:p>
            <a:pPr algn="just"/>
            <a:endParaRPr lang="en-US" dirty="0" smtClean="0"/>
          </a:p>
          <a:p>
            <a:pPr algn="just"/>
            <a:r>
              <a:rPr lang="en-US" b="1" dirty="0" smtClean="0"/>
              <a:t>Flexibility:</a:t>
            </a:r>
            <a:r>
              <a:rPr lang="en-US" dirty="0" smtClean="0"/>
              <a:t> Flexibility in use of editors and other tools. The CASE tool must offer flexibility and the choice for the user of editors' development environments</a:t>
            </a:r>
            <a:r>
              <a:rPr lang="en-US" dirty="0" smtClean="0"/>
              <a:t>.</a:t>
            </a:r>
          </a:p>
          <a:p>
            <a:pPr algn="just"/>
            <a:endParaRPr lang="en-US" dirty="0" smtClean="0"/>
          </a:p>
          <a:p>
            <a:pPr algn="just"/>
            <a:r>
              <a:rPr lang="en-US" b="1" dirty="0" smtClean="0"/>
              <a:t>Strong Integration:</a:t>
            </a:r>
            <a:r>
              <a:rPr lang="en-US" dirty="0" smtClean="0"/>
              <a:t> The CASE tools should be integrated to support all the stages. This implies that if a change is made at any stage, for example, in the model, it should get reflected in the code documentation and all related design and other documents, thus providing a cohesive environment for software development</a:t>
            </a:r>
            <a:r>
              <a:rPr lang="en-US" dirty="0" smtClean="0"/>
              <a:t>.</a:t>
            </a:r>
          </a:p>
          <a:p>
            <a:pPr algn="just"/>
            <a:endParaRPr lang="en-US" dirty="0" smtClean="0"/>
          </a:p>
          <a:p>
            <a:pPr algn="just"/>
            <a:r>
              <a:rPr lang="en-US" b="1" dirty="0" smtClean="0"/>
              <a:t>Integration with testing software: </a:t>
            </a:r>
            <a:r>
              <a:rPr lang="en-US" dirty="0" smtClean="0"/>
              <a:t>The CASE tools must provide interfaces for automatic testing tools that take care of regression and other kinds of testing software under the changing requirements</a:t>
            </a:r>
            <a:r>
              <a:rPr lang="en-US" dirty="0" smtClean="0"/>
              <a:t>.</a:t>
            </a:r>
          </a:p>
          <a:p>
            <a:pPr algn="just"/>
            <a:endParaRPr lang="en-US" dirty="0" smtClean="0"/>
          </a:p>
          <a:p>
            <a:pPr algn="just"/>
            <a:r>
              <a:rPr lang="en-US" b="1" dirty="0" smtClean="0"/>
              <a:t>Support for reverse engineering:</a:t>
            </a:r>
            <a:r>
              <a:rPr lang="en-US" dirty="0" smtClean="0"/>
              <a:t> A CASE tools must be able to generate complex models from already generated code</a:t>
            </a:r>
            <a:r>
              <a:rPr lang="en-US" dirty="0" smtClean="0"/>
              <a:t>.</a:t>
            </a:r>
          </a:p>
          <a:p>
            <a:pPr algn="just"/>
            <a:endParaRPr lang="en-US" dirty="0" smtClean="0"/>
          </a:p>
          <a:p>
            <a:pPr algn="just"/>
            <a:r>
              <a:rPr lang="en-US" b="1" dirty="0" smtClean="0"/>
              <a:t>On-line help:</a:t>
            </a:r>
            <a:r>
              <a:rPr lang="en-US" dirty="0" smtClean="0"/>
              <a:t> The CASE tools provide an online tutorial.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MAINTENANCE</a:t>
            </a:r>
            <a:endParaRPr lang="en-US" dirty="0"/>
          </a:p>
        </p:txBody>
      </p:sp>
      <p:sp>
        <p:nvSpPr>
          <p:cNvPr id="5" name="Rectangle 4"/>
          <p:cNvSpPr/>
          <p:nvPr/>
        </p:nvSpPr>
        <p:spPr>
          <a:xfrm>
            <a:off x="1828800" y="5943600"/>
            <a:ext cx="5085623" cy="461665"/>
          </a:xfrm>
          <a:prstGeom prst="rect">
            <a:avLst/>
          </a:prstGeom>
        </p:spPr>
        <p:txBody>
          <a:bodyPr wrap="none">
            <a:spAutoFit/>
          </a:bodyPr>
          <a:lstStyle/>
          <a:p>
            <a:r>
              <a:rPr lang="en-US" sz="2400" b="1" dirty="0" smtClean="0"/>
              <a:t>Fig: Distribution of maintenance effort</a:t>
            </a:r>
            <a:endParaRPr lang="en-US" sz="2400" b="1" dirty="0"/>
          </a:p>
        </p:txBody>
      </p:sp>
      <p:pic>
        <p:nvPicPr>
          <p:cNvPr id="3" name="Picture 2"/>
          <p:cNvPicPr>
            <a:picLocks noChangeAspect="1" noChangeArrowheads="1"/>
          </p:cNvPicPr>
          <p:nvPr/>
        </p:nvPicPr>
        <p:blipFill>
          <a:blip r:embed="rId2" cstate="print"/>
          <a:srcRect/>
          <a:stretch>
            <a:fillRect/>
          </a:stretch>
        </p:blipFill>
        <p:spPr bwMode="auto">
          <a:xfrm>
            <a:off x="442913" y="1371599"/>
            <a:ext cx="8258175" cy="4448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Categories of CASE Tools:</a:t>
            </a:r>
            <a:r>
              <a:rPr lang="en-US" dirty="0" smtClean="0"/>
              <a:t/>
            </a:r>
            <a:br>
              <a:rPr lang="en-US" dirty="0" smtClean="0"/>
            </a:br>
            <a:endParaRPr lang="en-US" dirty="0"/>
          </a:p>
        </p:txBody>
      </p:sp>
      <p:sp>
        <p:nvSpPr>
          <p:cNvPr id="3" name="Content Placeholder 2"/>
          <p:cNvSpPr>
            <a:spLocks noGrp="1"/>
          </p:cNvSpPr>
          <p:nvPr>
            <p:ph idx="1"/>
          </p:nvPr>
        </p:nvSpPr>
        <p:spPr>
          <a:xfrm>
            <a:off x="457200" y="1600200"/>
            <a:ext cx="8229600" cy="5105400"/>
          </a:xfrm>
        </p:spPr>
        <p:txBody>
          <a:bodyPr>
            <a:normAutofit fontScale="77500" lnSpcReduction="20000"/>
          </a:bodyPr>
          <a:lstStyle/>
          <a:p>
            <a:pPr algn="just"/>
            <a:r>
              <a:rPr lang="en-US" dirty="0" smtClean="0"/>
              <a:t>Sometimes CASE tools are classified in to following categories due to their activities:</a:t>
            </a:r>
          </a:p>
          <a:p>
            <a:pPr lvl="1" algn="just"/>
            <a:r>
              <a:rPr lang="en-US" dirty="0" smtClean="0"/>
              <a:t>UPPER CASE Tools</a:t>
            </a:r>
          </a:p>
          <a:p>
            <a:pPr lvl="1" algn="just"/>
            <a:r>
              <a:rPr lang="en-US" dirty="0" smtClean="0"/>
              <a:t>LOWER CASE Tools</a:t>
            </a:r>
          </a:p>
          <a:p>
            <a:pPr lvl="1" algn="just"/>
            <a:r>
              <a:rPr lang="en-US" dirty="0" smtClean="0"/>
              <a:t>INTEGRATED CASE Tools</a:t>
            </a:r>
          </a:p>
          <a:p>
            <a:pPr algn="just">
              <a:buNone/>
            </a:pPr>
            <a:r>
              <a:rPr lang="en-US" dirty="0" smtClean="0"/>
              <a:t/>
            </a:r>
            <a:br>
              <a:rPr lang="en-US" dirty="0" smtClean="0"/>
            </a:br>
            <a:r>
              <a:rPr lang="en-US" b="1" dirty="0" smtClean="0"/>
              <a:t>Upper CASE tools: </a:t>
            </a:r>
            <a:r>
              <a:rPr lang="en-US" dirty="0" smtClean="0"/>
              <a:t>They support the </a:t>
            </a:r>
            <a:r>
              <a:rPr lang="en-US" b="1" dirty="0" smtClean="0"/>
              <a:t>analysis and the design phase</a:t>
            </a:r>
            <a:r>
              <a:rPr lang="en-US" dirty="0" smtClean="0"/>
              <a:t>. They include tools for analysis modeling, reports and forms generation.</a:t>
            </a:r>
            <a:br>
              <a:rPr lang="en-US" dirty="0" smtClean="0"/>
            </a:br>
            <a:r>
              <a:rPr lang="en-US" dirty="0" smtClean="0"/>
              <a:t/>
            </a:r>
            <a:br>
              <a:rPr lang="en-US" dirty="0" smtClean="0"/>
            </a:br>
            <a:r>
              <a:rPr lang="en-US" b="1" dirty="0" smtClean="0"/>
              <a:t>Lower CASE tools: </a:t>
            </a:r>
            <a:r>
              <a:rPr lang="en-US" dirty="0" smtClean="0"/>
              <a:t>They support the </a:t>
            </a:r>
            <a:r>
              <a:rPr lang="en-US" b="1" dirty="0" smtClean="0"/>
              <a:t>coding phase, configuration management</a:t>
            </a:r>
            <a:r>
              <a:rPr lang="en-US" dirty="0" smtClean="0"/>
              <a:t>, etc.</a:t>
            </a:r>
            <a:br>
              <a:rPr lang="en-US" dirty="0" smtClean="0"/>
            </a:br>
            <a:r>
              <a:rPr lang="en-US" dirty="0" smtClean="0"/>
              <a:t/>
            </a:r>
            <a:br>
              <a:rPr lang="en-US" dirty="0" smtClean="0"/>
            </a:br>
            <a:r>
              <a:rPr lang="en-US" b="1" dirty="0" smtClean="0"/>
              <a:t>Integrated CASE tools: </a:t>
            </a:r>
            <a:r>
              <a:rPr lang="en-US" dirty="0" smtClean="0"/>
              <a:t>It is known as I-CASE and also supports analysis, design and coding phases.</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Positioning of CASE tools in a Software Application development: </a:t>
            </a:r>
            <a:r>
              <a:rPr lang="en-US" dirty="0" smtClean="0"/>
              <a:t/>
            </a:r>
            <a:br>
              <a:rPr lang="en-US" dirty="0" smtClean="0"/>
            </a:br>
            <a:endParaRPr lang="en-US" dirty="0"/>
          </a:p>
        </p:txBody>
      </p:sp>
      <p:pic>
        <p:nvPicPr>
          <p:cNvPr id="35842" name="Picture 2" descr="CaseTools3.gif"/>
          <p:cNvPicPr>
            <a:picLocks noChangeAspect="1" noChangeArrowheads="1"/>
          </p:cNvPicPr>
          <p:nvPr/>
        </p:nvPicPr>
        <p:blipFill>
          <a:blip r:embed="rId2" cstate="print"/>
          <a:srcRect/>
          <a:stretch>
            <a:fillRect/>
          </a:stretch>
        </p:blipFill>
        <p:spPr bwMode="auto">
          <a:xfrm>
            <a:off x="1447800" y="2133600"/>
            <a:ext cx="6029325" cy="4267200"/>
          </a:xfrm>
          <a:prstGeom prst="rect">
            <a:avLst/>
          </a:prstGeom>
          <a:noFill/>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of CASE tools</a:t>
            </a:r>
            <a:endParaRPr lang="en-US" dirty="0"/>
          </a:p>
        </p:txBody>
      </p:sp>
      <p:sp>
        <p:nvSpPr>
          <p:cNvPr id="3" name="Content Placeholder 2"/>
          <p:cNvSpPr>
            <a:spLocks noGrp="1"/>
          </p:cNvSpPr>
          <p:nvPr>
            <p:ph idx="1"/>
          </p:nvPr>
        </p:nvSpPr>
        <p:spPr>
          <a:xfrm>
            <a:off x="457200" y="1371600"/>
            <a:ext cx="8229600" cy="5257800"/>
          </a:xfrm>
        </p:spPr>
        <p:txBody>
          <a:bodyPr>
            <a:normAutofit/>
          </a:bodyPr>
          <a:lstStyle/>
          <a:p>
            <a:r>
              <a:rPr lang="en-US" dirty="0" smtClean="0"/>
              <a:t>The major limitations of using CASE tools are:</a:t>
            </a:r>
          </a:p>
          <a:p>
            <a:endParaRPr lang="en-US" dirty="0" smtClean="0"/>
          </a:p>
          <a:p>
            <a:pPr lvl="1"/>
            <a:r>
              <a:rPr lang="en-US" b="1" dirty="0" smtClean="0"/>
              <a:t>Cost</a:t>
            </a:r>
          </a:p>
          <a:p>
            <a:pPr lvl="1"/>
            <a:endParaRPr lang="en-US" b="1" dirty="0" smtClean="0"/>
          </a:p>
          <a:p>
            <a:pPr lvl="1"/>
            <a:r>
              <a:rPr lang="en-US" b="1" dirty="0" smtClean="0"/>
              <a:t>Learning Curve</a:t>
            </a:r>
          </a:p>
          <a:p>
            <a:pPr lvl="1"/>
            <a:endParaRPr lang="en-US" b="1" dirty="0" smtClean="0"/>
          </a:p>
          <a:p>
            <a:pPr lvl="1"/>
            <a:r>
              <a:rPr lang="en-US" b="1" dirty="0" smtClean="0"/>
              <a:t>Tool mix</a:t>
            </a:r>
            <a:endParaRPr lang="en-US" b="1"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019800"/>
          </a:xfrm>
        </p:spPr>
        <p:txBody>
          <a:bodyPr>
            <a:normAutofit fontScale="77500" lnSpcReduction="20000"/>
          </a:bodyPr>
          <a:lstStyle/>
          <a:p>
            <a:pPr lvl="1" algn="just"/>
            <a:endParaRPr lang="en-US" b="1" dirty="0" smtClean="0"/>
          </a:p>
          <a:p>
            <a:pPr lvl="1" algn="just"/>
            <a:r>
              <a:rPr lang="en-US" b="1" dirty="0" smtClean="0"/>
              <a:t>Cost: </a:t>
            </a:r>
            <a:r>
              <a:rPr lang="en-US" dirty="0" smtClean="0"/>
              <a:t>Using CASE tools is a very costly affair. In fact, most firms engaged in software development on a small scale do not invest in CASE tools because they think that the benefits of CASE are justifiable only in the development of large systems. </a:t>
            </a:r>
          </a:p>
          <a:p>
            <a:pPr lvl="1" algn="just"/>
            <a:endParaRPr lang="en-US" dirty="0" smtClean="0"/>
          </a:p>
          <a:p>
            <a:pPr lvl="1" algn="just"/>
            <a:r>
              <a:rPr lang="en-US" b="1" dirty="0" smtClean="0"/>
              <a:t>Learning Curve: </a:t>
            </a:r>
            <a:r>
              <a:rPr lang="en-US" dirty="0" smtClean="0"/>
              <a:t>In most cases, programmer productivity may fall in the initial phase of implementation, because user need time to learn the technology. In fact, a CASE consulting industry has evolved to support uses of CASE tools. The consultants offer training &amp; on-site services that can be crucial to accelerate the learning curve and to the development &amp; use of the tools.</a:t>
            </a:r>
            <a:endParaRPr lang="en-US" b="1" dirty="0" smtClean="0"/>
          </a:p>
          <a:p>
            <a:pPr lvl="1" algn="just"/>
            <a:endParaRPr lang="en-US" b="1" dirty="0" smtClean="0"/>
          </a:p>
          <a:p>
            <a:pPr lvl="1" algn="just"/>
            <a:r>
              <a:rPr lang="en-US" b="1" dirty="0" smtClean="0"/>
              <a:t>Tool mix: </a:t>
            </a:r>
            <a:r>
              <a:rPr lang="en-US" dirty="0" smtClean="0"/>
              <a:t>It is important to make an appropriate selection of tool mix to get cost advantage CASE integration &amp; data integration across all platforms is also very important. The ability to share the results of work done on one CASE tool with another CASE tool is perhaps the most important type of CASE integration.</a:t>
            </a:r>
            <a:endParaRPr lang="en-US" b="1" dirty="0" smtClean="0"/>
          </a:p>
          <a:p>
            <a:pPr algn="just"/>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Support in Software Life Cycle</a:t>
            </a:r>
            <a:endParaRPr lang="en-US" dirty="0"/>
          </a:p>
        </p:txBody>
      </p:sp>
      <p:sp>
        <p:nvSpPr>
          <p:cNvPr id="3" name="Content Placeholder 2"/>
          <p:cNvSpPr>
            <a:spLocks noGrp="1"/>
          </p:cNvSpPr>
          <p:nvPr>
            <p:ph idx="1"/>
          </p:nvPr>
        </p:nvSpPr>
        <p:spPr/>
        <p:txBody>
          <a:bodyPr/>
          <a:lstStyle/>
          <a:p>
            <a:r>
              <a:rPr lang="en-US" dirty="0" smtClean="0"/>
              <a:t>There are various types of support that CASE provides during the different phases of a software life cycle.</a:t>
            </a:r>
          </a:p>
          <a:p>
            <a:endParaRPr lang="en-US" dirty="0" smtClean="0"/>
          </a:p>
          <a:p>
            <a:pPr lvl="1"/>
            <a:r>
              <a:rPr lang="en-US" dirty="0" smtClean="0"/>
              <a:t>Prototyping Support</a:t>
            </a:r>
          </a:p>
          <a:p>
            <a:pPr lvl="1"/>
            <a:r>
              <a:rPr lang="en-US" dirty="0" smtClean="0"/>
              <a:t>Structured analysis &amp; design</a:t>
            </a:r>
          </a:p>
          <a:p>
            <a:pPr lvl="1"/>
            <a:r>
              <a:rPr lang="en-US" dirty="0" smtClean="0"/>
              <a:t>Code Generation</a:t>
            </a:r>
          </a:p>
          <a:p>
            <a:pPr lvl="1"/>
            <a:r>
              <a:rPr lang="en-US" dirty="0" smtClean="0"/>
              <a:t>Test CASE generator</a:t>
            </a:r>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342900" lvl="1" indent="-342900" algn="just">
              <a:buNone/>
            </a:pPr>
            <a:r>
              <a:rPr lang="en-US" sz="3200" b="1" dirty="0" smtClean="0"/>
              <a:t>	Prototyping </a:t>
            </a:r>
            <a:r>
              <a:rPr lang="en-US" sz="3200" b="1" dirty="0" smtClean="0"/>
              <a:t>Support: </a:t>
            </a:r>
            <a:r>
              <a:rPr lang="en-US" sz="3200" dirty="0" smtClean="0"/>
              <a:t>The prototyping is useful to understand the requirements of complex software products, to market new ideas and so on. The prototyping CASE tools requirements are as follows:</a:t>
            </a:r>
          </a:p>
          <a:p>
            <a:pPr marL="742950" lvl="2" indent="-342900" algn="just">
              <a:buFont typeface="Wingdings" pitchFamily="2" charset="2"/>
              <a:buChar char="Ø"/>
            </a:pPr>
            <a:r>
              <a:rPr lang="en-US" dirty="0" smtClean="0"/>
              <a:t>Define user interaction</a:t>
            </a:r>
          </a:p>
          <a:p>
            <a:pPr marL="742950" lvl="2" indent="-342900" algn="just">
              <a:buFont typeface="Wingdings" pitchFamily="2" charset="2"/>
              <a:buChar char="Ø"/>
            </a:pPr>
            <a:r>
              <a:rPr lang="en-US" dirty="0" smtClean="0"/>
              <a:t>Define the system control flow</a:t>
            </a:r>
          </a:p>
          <a:p>
            <a:pPr marL="742950" lvl="2" indent="-342900" algn="just">
              <a:buFont typeface="Wingdings" pitchFamily="2" charset="2"/>
              <a:buChar char="Ø"/>
            </a:pPr>
            <a:r>
              <a:rPr lang="en-US" dirty="0" smtClean="0"/>
              <a:t>Store &amp; retrieve data required by the system</a:t>
            </a:r>
          </a:p>
          <a:p>
            <a:pPr marL="742950" lvl="2" indent="-342900" algn="just">
              <a:buFont typeface="Wingdings" pitchFamily="2" charset="2"/>
              <a:buChar char="Ø"/>
            </a:pPr>
            <a:r>
              <a:rPr lang="en-US" dirty="0" smtClean="0"/>
              <a:t>Incorporate some processing logic</a:t>
            </a:r>
          </a:p>
          <a:p>
            <a:pPr marL="742950" lvl="2" indent="-342900" algn="just">
              <a:buNone/>
            </a:pPr>
            <a:r>
              <a:rPr lang="en-US" dirty="0" smtClean="0"/>
              <a:t> </a:t>
            </a:r>
            <a:endParaRPr lang="en-US" b="1" dirty="0" smtClean="0"/>
          </a:p>
          <a:p>
            <a:pPr algn="just"/>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normAutofit fontScale="70000" lnSpcReduction="20000"/>
          </a:bodyPr>
          <a:lstStyle/>
          <a:p>
            <a:pPr algn="just">
              <a:buNone/>
            </a:pPr>
            <a:r>
              <a:rPr lang="en-US" b="1" dirty="0" smtClean="0"/>
              <a:t>	Structured </a:t>
            </a:r>
            <a:r>
              <a:rPr lang="en-US" b="1" dirty="0" smtClean="0"/>
              <a:t>Analysis &amp; Design: </a:t>
            </a:r>
            <a:r>
              <a:rPr lang="en-US" dirty="0" smtClean="0"/>
              <a:t>Several diagramming techniques are used for structured analysis and structured design. The following supports might be available from CASE tools. </a:t>
            </a:r>
          </a:p>
          <a:p>
            <a:pPr algn="just">
              <a:buNone/>
            </a:pPr>
            <a:endParaRPr lang="en-US" dirty="0" smtClean="0"/>
          </a:p>
          <a:p>
            <a:pPr algn="just">
              <a:buNone/>
            </a:pPr>
            <a:r>
              <a:rPr lang="en-US" dirty="0" smtClean="0"/>
              <a:t>•	A CASE tool should support one or more of the structured analysis and design techniques. </a:t>
            </a:r>
          </a:p>
          <a:p>
            <a:pPr algn="just">
              <a:buNone/>
            </a:pPr>
            <a:r>
              <a:rPr lang="en-US" dirty="0" smtClean="0"/>
              <a:t>• 	It should </a:t>
            </a:r>
            <a:r>
              <a:rPr lang="en-US" b="1" dirty="0" smtClean="0"/>
              <a:t>support effortlessly drawing analysis and design diagrams</a:t>
            </a:r>
            <a:r>
              <a:rPr lang="en-US" dirty="0" smtClean="0"/>
              <a:t>. </a:t>
            </a:r>
          </a:p>
          <a:p>
            <a:pPr algn="just">
              <a:buNone/>
            </a:pPr>
            <a:r>
              <a:rPr lang="en-US" dirty="0" smtClean="0"/>
              <a:t>• 	It </a:t>
            </a:r>
            <a:r>
              <a:rPr lang="en-US" dirty="0" smtClean="0"/>
              <a:t>should </a:t>
            </a:r>
            <a:r>
              <a:rPr lang="en-US" b="1" dirty="0" smtClean="0"/>
              <a:t>support drawing for fairly complex diagrams</a:t>
            </a:r>
            <a:r>
              <a:rPr lang="en-US" dirty="0" smtClean="0"/>
              <a:t>, preferably through a hierarchy of levels. </a:t>
            </a:r>
          </a:p>
          <a:p>
            <a:pPr algn="just">
              <a:buNone/>
            </a:pPr>
            <a:r>
              <a:rPr lang="en-US" dirty="0" smtClean="0"/>
              <a:t>• </a:t>
            </a:r>
            <a:r>
              <a:rPr lang="en-US" dirty="0" smtClean="0"/>
              <a:t>	The </a:t>
            </a:r>
            <a:r>
              <a:rPr lang="en-US" dirty="0" smtClean="0"/>
              <a:t>CASE tool should provide easy navigation through the different levels and through the design and analysis. </a:t>
            </a:r>
          </a:p>
          <a:p>
            <a:pPr algn="just">
              <a:buNone/>
            </a:pPr>
            <a:r>
              <a:rPr lang="en-US" dirty="0" smtClean="0"/>
              <a:t>• </a:t>
            </a:r>
            <a:r>
              <a:rPr lang="en-US" dirty="0" smtClean="0"/>
              <a:t>	The </a:t>
            </a:r>
            <a:r>
              <a:rPr lang="en-US" dirty="0" smtClean="0"/>
              <a:t>tool must </a:t>
            </a:r>
            <a:r>
              <a:rPr lang="en-US" b="1" dirty="0" smtClean="0"/>
              <a:t>support completeness and consistency checking across the design and analysis and through all levels of analysis hierarchy</a:t>
            </a:r>
            <a:r>
              <a:rPr lang="en-US" dirty="0" smtClean="0"/>
              <a:t>. Whenever it is possible, the system should disallow any inconsistent operation, but it may be very difficult to implement such a feature. Whenever there arises heavy computational load while consistency checking, it should be possible to temporarily disable consistency checking.</a:t>
            </a: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77500" lnSpcReduction="20000"/>
          </a:bodyPr>
          <a:lstStyle/>
          <a:p>
            <a:pPr algn="just">
              <a:buNone/>
            </a:pPr>
            <a:r>
              <a:rPr lang="en-US" b="1" dirty="0" smtClean="0"/>
              <a:t>	Code </a:t>
            </a:r>
            <a:r>
              <a:rPr lang="en-US" b="1" dirty="0" smtClean="0"/>
              <a:t>Generation: </a:t>
            </a:r>
            <a:r>
              <a:rPr lang="en-US" dirty="0" smtClean="0"/>
              <a:t>As far as code generation is concerned, the general expectation of a CASE tool is quite low. A reasonable requirement </a:t>
            </a:r>
            <a:r>
              <a:rPr lang="en-US" b="1" dirty="0" smtClean="0"/>
              <a:t>is traceability from source file to design data</a:t>
            </a:r>
            <a:r>
              <a:rPr lang="en-US" dirty="0" smtClean="0"/>
              <a:t>. More pragmatic supports expected from a CASE tool during code generation phase are the following: </a:t>
            </a:r>
            <a:endParaRPr lang="en-US" dirty="0" smtClean="0"/>
          </a:p>
          <a:p>
            <a:pPr algn="just"/>
            <a:endParaRPr lang="en-US" dirty="0" smtClean="0"/>
          </a:p>
          <a:p>
            <a:pPr lvl="1" algn="just"/>
            <a:r>
              <a:rPr lang="en-US" dirty="0" smtClean="0"/>
              <a:t>The CASE tool should </a:t>
            </a:r>
            <a:r>
              <a:rPr lang="en-US" b="1" dirty="0" smtClean="0"/>
              <a:t>support generation of module skeletons or templates in one or more popular languages</a:t>
            </a:r>
            <a:r>
              <a:rPr lang="en-US" dirty="0" smtClean="0"/>
              <a:t>. It should be possible to include copyright message, brief description of the module, author name and the date of creation in some selectable format. </a:t>
            </a:r>
          </a:p>
          <a:p>
            <a:pPr lvl="1" algn="just"/>
            <a:r>
              <a:rPr lang="en-US" dirty="0" smtClean="0"/>
              <a:t>The tool should generate records, structures, class definition automatically from the contents of the data dictionary in one or more popular languages. </a:t>
            </a:r>
          </a:p>
          <a:p>
            <a:pPr lvl="1" algn="just"/>
            <a:r>
              <a:rPr lang="en-US" dirty="0" smtClean="0"/>
              <a:t>It should </a:t>
            </a:r>
            <a:r>
              <a:rPr lang="en-US" b="1" dirty="0" smtClean="0"/>
              <a:t>generate database tables for relational database management systems.</a:t>
            </a:r>
          </a:p>
          <a:p>
            <a:pPr lvl="1" algn="just"/>
            <a:r>
              <a:rPr lang="en-US" dirty="0" smtClean="0"/>
              <a:t>The tool should generate code for user interface from prototype definition for X window and MS window based applications.</a:t>
            </a:r>
            <a:endParaRPr lang="en-US" b="1" dirty="0" smtClean="0"/>
          </a:p>
          <a:p>
            <a:pPr algn="just"/>
            <a:endParaRPr lang="en-US" b="1" dirty="0" smtClean="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buNone/>
            </a:pPr>
            <a:r>
              <a:rPr lang="en-US" b="1" dirty="0" smtClean="0"/>
              <a:t>	Test </a:t>
            </a:r>
            <a:r>
              <a:rPr lang="en-US" b="1" dirty="0" smtClean="0"/>
              <a:t>CASE Generator: </a:t>
            </a:r>
            <a:r>
              <a:rPr lang="en-US" dirty="0" smtClean="0"/>
              <a:t>The CASE tool for test case generation should have the following features: </a:t>
            </a:r>
          </a:p>
          <a:p>
            <a:pPr lvl="1"/>
            <a:r>
              <a:rPr lang="en-US" dirty="0" smtClean="0"/>
              <a:t>It should support both design and requirement testing.</a:t>
            </a:r>
          </a:p>
          <a:p>
            <a:pPr lvl="1"/>
            <a:r>
              <a:rPr lang="en-US" dirty="0" smtClean="0"/>
              <a:t>It should generate test set reports in ASCII format which can be directly imported into the test plan document. </a:t>
            </a:r>
            <a:r>
              <a:rPr lang="en-US" b="1" dirty="0" smtClean="0"/>
              <a:t> </a:t>
            </a:r>
          </a:p>
          <a:p>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Environment</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57200" y="1371600"/>
            <a:ext cx="8229600" cy="51054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610</TotalTime>
  <Words>3683</Words>
  <Application>Microsoft Office PowerPoint</Application>
  <PresentationFormat>On-screen Show (4:3)</PresentationFormat>
  <Paragraphs>480</Paragraphs>
  <Slides>112</Slides>
  <Notes>0</Notes>
  <HiddenSlides>0</HiddenSlides>
  <MMClips>0</MMClips>
  <ScaleCrop>false</ScaleCrop>
  <HeadingPairs>
    <vt:vector size="4" baseType="variant">
      <vt:variant>
        <vt:lpstr>Theme</vt:lpstr>
      </vt:variant>
      <vt:variant>
        <vt:i4>1</vt:i4>
      </vt:variant>
      <vt:variant>
        <vt:lpstr>Slide Titles</vt:lpstr>
      </vt:variant>
      <vt:variant>
        <vt:i4>112</vt:i4>
      </vt:variant>
    </vt:vector>
  </HeadingPairs>
  <TitlesOfParts>
    <vt:vector size="113" baseType="lpstr">
      <vt:lpstr>Office Theme</vt:lpstr>
      <vt:lpstr>UNIT-5</vt:lpstr>
      <vt:lpstr>INTRODUCTION</vt:lpstr>
      <vt:lpstr>SOFTWARE AS AN EVOLUTIONARY ENTITY</vt:lpstr>
      <vt:lpstr>WHAT IS SOFTWARE MAINTENANCE</vt:lpstr>
      <vt:lpstr>NEED FOR MAINTENANCE</vt:lpstr>
      <vt:lpstr>AIM of Software Maintenance</vt:lpstr>
      <vt:lpstr>CATEGORIES OF SOFTWARE MAINTENANCE</vt:lpstr>
      <vt:lpstr>Slide 8</vt:lpstr>
      <vt:lpstr>SOFTWARE MAINTENANCE</vt:lpstr>
      <vt:lpstr>Problems during Maintenance</vt:lpstr>
      <vt:lpstr>Potential Solutions to Maintenance Problems</vt:lpstr>
      <vt:lpstr>The Maintenance Process</vt:lpstr>
      <vt:lpstr>Slide 13</vt:lpstr>
      <vt:lpstr>Slide 14</vt:lpstr>
      <vt:lpstr>COST OF MAINTENANCE</vt:lpstr>
      <vt:lpstr> Belady and Lehman Model </vt:lpstr>
      <vt:lpstr>Example</vt:lpstr>
      <vt:lpstr>Solution</vt:lpstr>
      <vt:lpstr>Boehm Model</vt:lpstr>
      <vt:lpstr>Example</vt:lpstr>
      <vt:lpstr>Solution</vt:lpstr>
      <vt:lpstr>Introduction to Re-engineering</vt:lpstr>
      <vt:lpstr>Steps in Re-engineering </vt:lpstr>
      <vt:lpstr>Software RE-Engineering</vt:lpstr>
      <vt:lpstr>Slide 25</vt:lpstr>
      <vt:lpstr>Slide 26</vt:lpstr>
      <vt:lpstr>Slide 27</vt:lpstr>
      <vt:lpstr>Source Code Translation</vt:lpstr>
      <vt:lpstr>Program Restructuring</vt:lpstr>
      <vt:lpstr>Slide 30</vt:lpstr>
      <vt:lpstr>Slide 31</vt:lpstr>
      <vt:lpstr>Advantages of Re-engineering</vt:lpstr>
      <vt:lpstr>Disadvantages of Re-engineering</vt:lpstr>
      <vt:lpstr>Reverse Engineering</vt:lpstr>
      <vt:lpstr>Slide 35</vt:lpstr>
      <vt:lpstr>Scope and Tasks</vt:lpstr>
      <vt:lpstr>Slide 37</vt:lpstr>
      <vt:lpstr>Slide 38</vt:lpstr>
      <vt:lpstr>Reverse Engineering tasks</vt:lpstr>
      <vt:lpstr>Slide 40</vt:lpstr>
      <vt:lpstr>Levels of Reverse Engineering</vt:lpstr>
      <vt:lpstr>Slide 42</vt:lpstr>
      <vt:lpstr>Slide 43</vt:lpstr>
      <vt:lpstr>Advantages of Reverse Engineering</vt:lpstr>
      <vt:lpstr>Difference between Reverse, Forward &amp; Reengineering</vt:lpstr>
      <vt:lpstr>Slide 46</vt:lpstr>
      <vt:lpstr>The Constructive Cost Model (COCOMO)</vt:lpstr>
      <vt:lpstr>BASIC MODEL</vt:lpstr>
      <vt:lpstr>Comparison of three COCOMO models</vt:lpstr>
      <vt:lpstr>Basic model</vt:lpstr>
      <vt:lpstr>Basic COCOMO Coefficients</vt:lpstr>
      <vt:lpstr>Slide 52</vt:lpstr>
      <vt:lpstr>Example </vt:lpstr>
      <vt:lpstr>Solution </vt:lpstr>
      <vt:lpstr>Slide 55</vt:lpstr>
      <vt:lpstr>Example </vt:lpstr>
      <vt:lpstr>Solution </vt:lpstr>
      <vt:lpstr>Slide 58</vt:lpstr>
      <vt:lpstr>Intermediate Model</vt:lpstr>
      <vt:lpstr>The cost drivers are grouped into four categories: -</vt:lpstr>
      <vt:lpstr>Slide 61</vt:lpstr>
      <vt:lpstr>Slide 62</vt:lpstr>
      <vt:lpstr>Multiplier Values for Effort Calculation</vt:lpstr>
      <vt:lpstr>The multiplying factors for all 15 cost drivers are multiplied to get the effort adjustment factor(EAF).</vt:lpstr>
      <vt:lpstr>Detailed COCOMO Model</vt:lpstr>
      <vt:lpstr>Slide 66</vt:lpstr>
      <vt:lpstr>CONFIGURATION MANAGEMENT ACTIVITIES</vt:lpstr>
      <vt:lpstr>Goals of SCM</vt:lpstr>
      <vt:lpstr>Functions of SCM</vt:lpstr>
      <vt:lpstr>Slide 70</vt:lpstr>
      <vt:lpstr>Following documents are required -</vt:lpstr>
      <vt:lpstr>Slide 72</vt:lpstr>
      <vt:lpstr>Principal Activities of SCM</vt:lpstr>
      <vt:lpstr>Change Control Process</vt:lpstr>
      <vt:lpstr>Goals of Change Control Process</vt:lpstr>
      <vt:lpstr>Software Version Control</vt:lpstr>
      <vt:lpstr>Slide 77</vt:lpstr>
      <vt:lpstr>Slide 78</vt:lpstr>
      <vt:lpstr>Slide 79</vt:lpstr>
      <vt:lpstr>Slide 80</vt:lpstr>
      <vt:lpstr>CASE</vt:lpstr>
      <vt:lpstr>CASE Tools</vt:lpstr>
      <vt:lpstr>CASE TOOLS</vt:lpstr>
      <vt:lpstr>Slide 84</vt:lpstr>
      <vt:lpstr>Reasons for using CASE Tools</vt:lpstr>
      <vt:lpstr>Slide 86</vt:lpstr>
      <vt:lpstr>Slide 87</vt:lpstr>
      <vt:lpstr> Characteristics of a CASE Tool </vt:lpstr>
      <vt:lpstr>Slide 89</vt:lpstr>
      <vt:lpstr> Categories of CASE Tools: </vt:lpstr>
      <vt:lpstr> Positioning of CASE tools in a Software Application development:  </vt:lpstr>
      <vt:lpstr>Limitations of CASE tools</vt:lpstr>
      <vt:lpstr>Slide 93</vt:lpstr>
      <vt:lpstr>CASE Support in Software Life Cycle</vt:lpstr>
      <vt:lpstr>Slide 95</vt:lpstr>
      <vt:lpstr>Slide 96</vt:lpstr>
      <vt:lpstr>Slide 97</vt:lpstr>
      <vt:lpstr>Slide 98</vt:lpstr>
      <vt:lpstr>CASE Environment</vt:lpstr>
      <vt:lpstr>Slide 100</vt:lpstr>
      <vt:lpstr>Benefits of CASE </vt:lpstr>
      <vt:lpstr>Advantages and Disadvantages of CASE Tools:</vt:lpstr>
      <vt:lpstr>Software Risk Management</vt:lpstr>
      <vt:lpstr>What is risk ? </vt:lpstr>
      <vt:lpstr> Types of Risks </vt:lpstr>
      <vt:lpstr>Another general categorization of risks is -</vt:lpstr>
      <vt:lpstr> RISK ANALYSIS AND MANAGEMENT </vt:lpstr>
      <vt:lpstr> REACTIVE VS PROACTIVE RISK STRATEGIES    </vt:lpstr>
      <vt:lpstr>Slide 109</vt:lpstr>
      <vt:lpstr>Slide 110</vt:lpstr>
      <vt:lpstr>Slide 111</vt:lpstr>
      <vt:lpstr>Slide 112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UNIT-5</dc:title>
  <dc:creator>Admin</dc:creator>
  <cp:lastModifiedBy>Admin</cp:lastModifiedBy>
  <cp:revision>204</cp:revision>
  <dcterms:created xsi:type="dcterms:W3CDTF">2006-08-16T00:00:00Z</dcterms:created>
  <dcterms:modified xsi:type="dcterms:W3CDTF">2015-04-24T05:51:47Z</dcterms:modified>
</cp:coreProperties>
</file>